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63"/>
  </p:notesMasterIdLst>
  <p:sldIdLst>
    <p:sldId id="256" r:id="rId4"/>
    <p:sldId id="257" r:id="rId5"/>
    <p:sldId id="259" r:id="rId6"/>
    <p:sldId id="264" r:id="rId7"/>
    <p:sldId id="300" r:id="rId8"/>
    <p:sldId id="314" r:id="rId9"/>
    <p:sldId id="299" r:id="rId10"/>
    <p:sldId id="312" r:id="rId11"/>
    <p:sldId id="313" r:id="rId12"/>
    <p:sldId id="260" r:id="rId13"/>
    <p:sldId id="310" r:id="rId14"/>
    <p:sldId id="311" r:id="rId15"/>
    <p:sldId id="301" r:id="rId16"/>
    <p:sldId id="315" r:id="rId17"/>
    <p:sldId id="261" r:id="rId18"/>
    <p:sldId id="302" r:id="rId19"/>
    <p:sldId id="303" r:id="rId20"/>
    <p:sldId id="304" r:id="rId21"/>
    <p:sldId id="308" r:id="rId22"/>
    <p:sldId id="305" r:id="rId23"/>
    <p:sldId id="306" r:id="rId24"/>
    <p:sldId id="307" r:id="rId25"/>
    <p:sldId id="309" r:id="rId26"/>
    <p:sldId id="262" r:id="rId27"/>
    <p:sldId id="263"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Lst>
  <p:sldSz cx="9144000" cy="5143500" type="screen16x9"/>
  <p:notesSz cx="6858000" cy="9144000"/>
  <p:embeddedFontLst>
    <p:embeddedFont>
      <p:font typeface="Amatic SC" panose="00000500000000000000" pitchFamily="2" charset="-79"/>
      <p:regular r:id="rId64"/>
      <p:bold r:id="rId65"/>
    </p:embeddedFont>
    <p:embeddedFont>
      <p:font typeface="Calibri" panose="020F0502020204030204" pitchFamily="34" charset="0"/>
      <p:regular r:id="rId66"/>
      <p:bold r:id="rId67"/>
      <p:italic r:id="rId68"/>
      <p:boldItalic r:id="rId69"/>
    </p:embeddedFont>
    <p:embeddedFont>
      <p:font typeface="Consolas" panose="020B0609020204030204" pitchFamily="49" charset="0"/>
      <p:regular r:id="rId70"/>
      <p:bold r:id="rId71"/>
      <p:italic r:id="rId72"/>
      <p:boldItalic r:id="rId73"/>
    </p:embeddedFont>
    <p:embeddedFont>
      <p:font typeface="Exo 2" panose="020B0604020202020204" charset="0"/>
      <p:regular r:id="rId74"/>
      <p:bold r:id="rId75"/>
      <p:italic r:id="rId76"/>
      <p:boldItalic r:id="rId77"/>
    </p:embeddedFont>
    <p:embeddedFont>
      <p:font typeface="Fira Sans Extra Condensed Medium" panose="020B0604020202020204" charset="0"/>
      <p:regular r:id="rId78"/>
      <p:bold r:id="rId79"/>
      <p:italic r:id="rId80"/>
      <p:boldItalic r:id="rId81"/>
    </p:embeddedFont>
    <p:embeddedFont>
      <p:font typeface="Nunito Light" pitchFamily="2" charset="0"/>
      <p:regular r:id="rId82"/>
      <p:italic r:id="rId83"/>
    </p:embeddedFont>
    <p:embeddedFont>
      <p:font typeface="Proxima Nova" panose="020B0604020202020204" charset="0"/>
      <p:regular r:id="rId84"/>
      <p:bold r:id="rId85"/>
      <p:italic r:id="rId86"/>
      <p:boldItalic r:id="rId87"/>
    </p:embeddedFont>
    <p:embeddedFont>
      <p:font typeface="Proxima Nova Semibold" panose="020B0604020202020204" charset="0"/>
      <p:regular r:id="rId88"/>
      <p:bold r:id="rId89"/>
      <p:boldItalic r:id="rId90"/>
    </p:embeddedFont>
    <p:embeddedFont>
      <p:font typeface="Roboto Condensed" panose="02000000000000000000" pitchFamily="2" charset="0"/>
      <p:regular r:id="rId91"/>
      <p:bold r:id="rId92"/>
      <p:italic r:id="rId93"/>
      <p:boldItalic r:id="rId94"/>
    </p:embeddedFont>
    <p:embeddedFont>
      <p:font typeface="Roboto Condensed Light" panose="02000000000000000000" pitchFamily="2" charset="0"/>
      <p:regular r:id="rId95"/>
      <p:bold r:id="rId96"/>
      <p:italic r:id="rId97"/>
      <p:boldItalic r:id="rId98"/>
    </p:embeddedFont>
    <p:embeddedFont>
      <p:font typeface="Roboto Medium" panose="02000000000000000000" pitchFamily="2"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95F1ED-E32B-41DA-B19C-3912958742D1}" v="4" dt="2021-10-18T14:31:39.834"/>
  </p1510:revLst>
</p1510:revInfo>
</file>

<file path=ppt/tableStyles.xml><?xml version="1.0" encoding="utf-8"?>
<a:tblStyleLst xmlns:a="http://schemas.openxmlformats.org/drawingml/2006/main" def="{F39E8496-ABD5-48B4-8D87-F86E5B324910}">
  <a:tblStyle styleId="{F39E8496-ABD5-48B4-8D87-F86E5B3249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7" Type="http://schemas.openxmlformats.org/officeDocument/2006/relationships/slide" Target="slides/slide4.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microsoft.com/office/2016/11/relationships/changesInfo" Target="changesInfos/changesInfo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102" Type="http://schemas.openxmlformats.org/officeDocument/2006/relationships/font" Target="fonts/font39.fntdata"/><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9.fntdata"/><Relationship Id="rId90" Type="http://schemas.openxmlformats.org/officeDocument/2006/relationships/font" Target="fonts/font27.fntdata"/><Relationship Id="rId95" Type="http://schemas.openxmlformats.org/officeDocument/2006/relationships/font" Target="fonts/font3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100" Type="http://schemas.openxmlformats.org/officeDocument/2006/relationships/font" Target="fonts/font37.fntdata"/><Relationship Id="rId105"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font" Target="fonts/font30.fntdata"/><Relationship Id="rId98" Type="http://schemas.openxmlformats.org/officeDocument/2006/relationships/font" Target="fonts/font3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4.fntdata"/><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font" Target="fonts/font31.fntdata"/><Relationship Id="rId99" Type="http://schemas.openxmlformats.org/officeDocument/2006/relationships/font" Target="fonts/font36.fntdata"/><Relationship Id="rId101" Type="http://schemas.openxmlformats.org/officeDocument/2006/relationships/font" Target="fonts/font3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3.fntdata"/><Relationship Id="rId97" Type="http://schemas.openxmlformats.org/officeDocument/2006/relationships/font" Target="fonts/font34.fntdata"/><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ory NICOLLE" userId="a8add0c5-34f8-44c8-8f77-c1b4899e255c" providerId="ADAL" clId="{3E95F1ED-E32B-41DA-B19C-3912958742D1}"/>
    <pc:docChg chg="undo custSel addSld modSld sldOrd">
      <pc:chgData name="Gregory NICOLLE" userId="a8add0c5-34f8-44c8-8f77-c1b4899e255c" providerId="ADAL" clId="{3E95F1ED-E32B-41DA-B19C-3912958742D1}" dt="2021-10-18T14:31:44.871" v="1420" actId="20577"/>
      <pc:docMkLst>
        <pc:docMk/>
      </pc:docMkLst>
      <pc:sldChg chg="addSp delSp modSp mod">
        <pc:chgData name="Gregory NICOLLE" userId="a8add0c5-34f8-44c8-8f77-c1b4899e255c" providerId="ADAL" clId="{3E95F1ED-E32B-41DA-B19C-3912958742D1}" dt="2021-10-18T14:16:16.593" v="880" actId="14100"/>
        <pc:sldMkLst>
          <pc:docMk/>
          <pc:sldMk cId="452578027" sldId="299"/>
        </pc:sldMkLst>
        <pc:spChg chg="add mod">
          <ac:chgData name="Gregory NICOLLE" userId="a8add0c5-34f8-44c8-8f77-c1b4899e255c" providerId="ADAL" clId="{3E95F1ED-E32B-41DA-B19C-3912958742D1}" dt="2021-10-18T14:07:25.235" v="298" actId="14100"/>
          <ac:spMkLst>
            <pc:docMk/>
            <pc:sldMk cId="452578027" sldId="299"/>
            <ac:spMk id="10" creationId="{812D19A9-08FB-423A-BB01-A77306D5805B}"/>
          </ac:spMkLst>
        </pc:spChg>
        <pc:spChg chg="mod">
          <ac:chgData name="Gregory NICOLLE" userId="a8add0c5-34f8-44c8-8f77-c1b4899e255c" providerId="ADAL" clId="{3E95F1ED-E32B-41DA-B19C-3912958742D1}" dt="2021-10-18T14:09:36.093" v="326" actId="20577"/>
          <ac:spMkLst>
            <pc:docMk/>
            <pc:sldMk cId="452578027" sldId="299"/>
            <ac:spMk id="257" creationId="{00000000-0000-0000-0000-000000000000}"/>
          </ac:spMkLst>
        </pc:spChg>
        <pc:spChg chg="mod">
          <ac:chgData name="Gregory NICOLLE" userId="a8add0c5-34f8-44c8-8f77-c1b4899e255c" providerId="ADAL" clId="{3E95F1ED-E32B-41DA-B19C-3912958742D1}" dt="2021-10-18T14:06:05.834" v="122" actId="14100"/>
          <ac:spMkLst>
            <pc:docMk/>
            <pc:sldMk cId="452578027" sldId="299"/>
            <ac:spMk id="258" creationId="{00000000-0000-0000-0000-000000000000}"/>
          </ac:spMkLst>
        </pc:spChg>
        <pc:spChg chg="mod">
          <ac:chgData name="Gregory NICOLLE" userId="a8add0c5-34f8-44c8-8f77-c1b4899e255c" providerId="ADAL" clId="{3E95F1ED-E32B-41DA-B19C-3912958742D1}" dt="2021-10-18T14:16:16.593" v="880" actId="14100"/>
          <ac:spMkLst>
            <pc:docMk/>
            <pc:sldMk cId="452578027" sldId="299"/>
            <ac:spMk id="259" creationId="{00000000-0000-0000-0000-000000000000}"/>
          </ac:spMkLst>
        </pc:spChg>
        <pc:spChg chg="mod">
          <ac:chgData name="Gregory NICOLLE" userId="a8add0c5-34f8-44c8-8f77-c1b4899e255c" providerId="ADAL" clId="{3E95F1ED-E32B-41DA-B19C-3912958742D1}" dt="2021-10-18T14:08:38.275" v="303" actId="1076"/>
          <ac:spMkLst>
            <pc:docMk/>
            <pc:sldMk cId="452578027" sldId="299"/>
            <ac:spMk id="263" creationId="{00000000-0000-0000-0000-000000000000}"/>
          </ac:spMkLst>
        </pc:spChg>
        <pc:picChg chg="add mod">
          <ac:chgData name="Gregory NICOLLE" userId="a8add0c5-34f8-44c8-8f77-c1b4899e255c" providerId="ADAL" clId="{3E95F1ED-E32B-41DA-B19C-3912958742D1}" dt="2021-10-18T14:05:56.234" v="121" actId="1076"/>
          <ac:picMkLst>
            <pc:docMk/>
            <pc:sldMk cId="452578027" sldId="299"/>
            <ac:picMk id="3" creationId="{72CD79AE-8143-430B-8E03-08CB8E7C0149}"/>
          </ac:picMkLst>
        </pc:picChg>
        <pc:picChg chg="del">
          <ac:chgData name="Gregory NICOLLE" userId="a8add0c5-34f8-44c8-8f77-c1b4899e255c" providerId="ADAL" clId="{3E95F1ED-E32B-41DA-B19C-3912958742D1}" dt="2021-10-18T14:05:44.962" v="116" actId="478"/>
          <ac:picMkLst>
            <pc:docMk/>
            <pc:sldMk cId="452578027" sldId="299"/>
            <ac:picMk id="4" creationId="{E3E58D87-DEDB-4930-A8A3-4D9F4499E47A}"/>
          </ac:picMkLst>
        </pc:picChg>
      </pc:sldChg>
      <pc:sldChg chg="modSp mod ord">
        <pc:chgData name="Gregory NICOLLE" userId="a8add0c5-34f8-44c8-8f77-c1b4899e255c" providerId="ADAL" clId="{3E95F1ED-E32B-41DA-B19C-3912958742D1}" dt="2021-10-18T14:31:44.871" v="1420" actId="20577"/>
        <pc:sldMkLst>
          <pc:docMk/>
          <pc:sldMk cId="3574471431" sldId="301"/>
        </pc:sldMkLst>
        <pc:spChg chg="mod">
          <ac:chgData name="Gregory NICOLLE" userId="a8add0c5-34f8-44c8-8f77-c1b4899e255c" providerId="ADAL" clId="{3E95F1ED-E32B-41DA-B19C-3912958742D1}" dt="2021-10-18T14:31:44.871" v="1420" actId="20577"/>
          <ac:spMkLst>
            <pc:docMk/>
            <pc:sldMk cId="3574471431" sldId="301"/>
            <ac:spMk id="205" creationId="{00000000-0000-0000-0000-000000000000}"/>
          </ac:spMkLst>
        </pc:spChg>
        <pc:spChg chg="mod">
          <ac:chgData name="Gregory NICOLLE" userId="a8add0c5-34f8-44c8-8f77-c1b4899e255c" providerId="ADAL" clId="{3E95F1ED-E32B-41DA-B19C-3912958742D1}" dt="2021-10-18T14:29:57.899" v="1389" actId="1076"/>
          <ac:spMkLst>
            <pc:docMk/>
            <pc:sldMk cId="3574471431" sldId="301"/>
            <ac:spMk id="206" creationId="{00000000-0000-0000-0000-000000000000}"/>
          </ac:spMkLst>
        </pc:spChg>
      </pc:sldChg>
      <pc:sldChg chg="addSp delSp modSp add mod">
        <pc:chgData name="Gregory NICOLLE" userId="a8add0c5-34f8-44c8-8f77-c1b4899e255c" providerId="ADAL" clId="{3E95F1ED-E32B-41DA-B19C-3912958742D1}" dt="2021-10-18T14:20:09.518" v="930" actId="20577"/>
        <pc:sldMkLst>
          <pc:docMk/>
          <pc:sldMk cId="2002630411" sldId="312"/>
        </pc:sldMkLst>
        <pc:spChg chg="mod">
          <ac:chgData name="Gregory NICOLLE" userId="a8add0c5-34f8-44c8-8f77-c1b4899e255c" providerId="ADAL" clId="{3E95F1ED-E32B-41DA-B19C-3912958742D1}" dt="2021-10-18T14:20:09.518" v="930" actId="20577"/>
          <ac:spMkLst>
            <pc:docMk/>
            <pc:sldMk cId="2002630411" sldId="312"/>
            <ac:spMk id="10" creationId="{812D19A9-08FB-423A-BB01-A77306D5805B}"/>
          </ac:spMkLst>
        </pc:spChg>
        <pc:spChg chg="mod">
          <ac:chgData name="Gregory NICOLLE" userId="a8add0c5-34f8-44c8-8f77-c1b4899e255c" providerId="ADAL" clId="{3E95F1ED-E32B-41DA-B19C-3912958742D1}" dt="2021-10-18T14:09:28.748" v="315" actId="20577"/>
          <ac:spMkLst>
            <pc:docMk/>
            <pc:sldMk cId="2002630411" sldId="312"/>
            <ac:spMk id="257" creationId="{00000000-0000-0000-0000-000000000000}"/>
          </ac:spMkLst>
        </pc:spChg>
        <pc:spChg chg="mod">
          <ac:chgData name="Gregory NICOLLE" userId="a8add0c5-34f8-44c8-8f77-c1b4899e255c" providerId="ADAL" clId="{3E95F1ED-E32B-41DA-B19C-3912958742D1}" dt="2021-10-18T14:17:15.706" v="893" actId="1076"/>
          <ac:spMkLst>
            <pc:docMk/>
            <pc:sldMk cId="2002630411" sldId="312"/>
            <ac:spMk id="258" creationId="{00000000-0000-0000-0000-000000000000}"/>
          </ac:spMkLst>
        </pc:spChg>
        <pc:spChg chg="mod">
          <ac:chgData name="Gregory NICOLLE" userId="a8add0c5-34f8-44c8-8f77-c1b4899e255c" providerId="ADAL" clId="{3E95F1ED-E32B-41DA-B19C-3912958742D1}" dt="2021-10-18T14:15:49.020" v="861" actId="1076"/>
          <ac:spMkLst>
            <pc:docMk/>
            <pc:sldMk cId="2002630411" sldId="312"/>
            <ac:spMk id="259" creationId="{00000000-0000-0000-0000-000000000000}"/>
          </ac:spMkLst>
        </pc:spChg>
        <pc:picChg chg="del">
          <ac:chgData name="Gregory NICOLLE" userId="a8add0c5-34f8-44c8-8f77-c1b4899e255c" providerId="ADAL" clId="{3E95F1ED-E32B-41DA-B19C-3912958742D1}" dt="2021-10-18T14:12:49.275" v="648" actId="478"/>
          <ac:picMkLst>
            <pc:docMk/>
            <pc:sldMk cId="2002630411" sldId="312"/>
            <ac:picMk id="3" creationId="{72CD79AE-8143-430B-8E03-08CB8E7C0149}"/>
          </ac:picMkLst>
        </pc:picChg>
        <pc:picChg chg="add mod">
          <ac:chgData name="Gregory NICOLLE" userId="a8add0c5-34f8-44c8-8f77-c1b4899e255c" providerId="ADAL" clId="{3E95F1ED-E32B-41DA-B19C-3912958742D1}" dt="2021-10-18T14:13:02.603" v="652" actId="14100"/>
          <ac:picMkLst>
            <pc:docMk/>
            <pc:sldMk cId="2002630411" sldId="312"/>
            <ac:picMk id="4" creationId="{4881723E-0FF5-4EFF-8E77-4B68B1EA7B21}"/>
          </ac:picMkLst>
        </pc:picChg>
        <pc:cxnChg chg="mod">
          <ac:chgData name="Gregory NICOLLE" userId="a8add0c5-34f8-44c8-8f77-c1b4899e255c" providerId="ADAL" clId="{3E95F1ED-E32B-41DA-B19C-3912958742D1}" dt="2021-10-18T14:17:19.179" v="894" actId="1076"/>
          <ac:cxnSpMkLst>
            <pc:docMk/>
            <pc:sldMk cId="2002630411" sldId="312"/>
            <ac:cxnSpMk id="261" creationId="{00000000-0000-0000-0000-000000000000}"/>
          </ac:cxnSpMkLst>
        </pc:cxnChg>
      </pc:sldChg>
      <pc:sldChg chg="addSp delSp modSp add mod">
        <pc:chgData name="Gregory NICOLLE" userId="a8add0c5-34f8-44c8-8f77-c1b4899e255c" providerId="ADAL" clId="{3E95F1ED-E32B-41DA-B19C-3912958742D1}" dt="2021-10-18T14:24:56.035" v="1387" actId="20577"/>
        <pc:sldMkLst>
          <pc:docMk/>
          <pc:sldMk cId="1037192695" sldId="313"/>
        </pc:sldMkLst>
        <pc:spChg chg="del mod">
          <ac:chgData name="Gregory NICOLLE" userId="a8add0c5-34f8-44c8-8f77-c1b4899e255c" providerId="ADAL" clId="{3E95F1ED-E32B-41DA-B19C-3912958742D1}" dt="2021-10-18T14:24:11.964" v="1335" actId="478"/>
          <ac:spMkLst>
            <pc:docMk/>
            <pc:sldMk cId="1037192695" sldId="313"/>
            <ac:spMk id="10" creationId="{812D19A9-08FB-423A-BB01-A77306D5805B}"/>
          </ac:spMkLst>
        </pc:spChg>
        <pc:spChg chg="mod">
          <ac:chgData name="Gregory NICOLLE" userId="a8add0c5-34f8-44c8-8f77-c1b4899e255c" providerId="ADAL" clId="{3E95F1ED-E32B-41DA-B19C-3912958742D1}" dt="2021-10-18T14:20:18.813" v="933" actId="20577"/>
          <ac:spMkLst>
            <pc:docMk/>
            <pc:sldMk cId="1037192695" sldId="313"/>
            <ac:spMk id="257" creationId="{00000000-0000-0000-0000-000000000000}"/>
          </ac:spMkLst>
        </pc:spChg>
        <pc:spChg chg="mod">
          <ac:chgData name="Gregory NICOLLE" userId="a8add0c5-34f8-44c8-8f77-c1b4899e255c" providerId="ADAL" clId="{3E95F1ED-E32B-41DA-B19C-3912958742D1}" dt="2021-10-18T14:24:56.035" v="1387" actId="20577"/>
          <ac:spMkLst>
            <pc:docMk/>
            <pc:sldMk cId="1037192695" sldId="313"/>
            <ac:spMk id="258" creationId="{00000000-0000-0000-0000-000000000000}"/>
          </ac:spMkLst>
        </pc:spChg>
        <pc:picChg chg="add mod">
          <ac:chgData name="Gregory NICOLLE" userId="a8add0c5-34f8-44c8-8f77-c1b4899e255c" providerId="ADAL" clId="{3E95F1ED-E32B-41DA-B19C-3912958742D1}" dt="2021-10-18T14:21:38.171" v="1051" actId="1076"/>
          <ac:picMkLst>
            <pc:docMk/>
            <pc:sldMk cId="1037192695" sldId="313"/>
            <ac:picMk id="3" creationId="{BA4C5A3C-E75A-47B0-AE57-BDA00D7575D7}"/>
          </ac:picMkLst>
        </pc:picChg>
        <pc:picChg chg="del">
          <ac:chgData name="Gregory NICOLLE" userId="a8add0c5-34f8-44c8-8f77-c1b4899e255c" providerId="ADAL" clId="{3E95F1ED-E32B-41DA-B19C-3912958742D1}" dt="2021-10-18T14:21:31.054" v="1048" actId="478"/>
          <ac:picMkLst>
            <pc:docMk/>
            <pc:sldMk cId="1037192695" sldId="313"/>
            <ac:picMk id="4" creationId="{4881723E-0FF5-4EFF-8E77-4B68B1EA7B2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694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69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94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74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5831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110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147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409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6802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750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942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933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6864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749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00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311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309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codepen.io/artkabis/pen/LYLLBB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codepen.io/artkabis/pen/LYLLBB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cdnjs.cloudflare.com/ajax/libs/gsap/3.8.0/ScrollTrigger.min.js"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cdnjs.cloudflare.com/ajax/libs/gsap/3.8.0/TextPlugin.min.j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codepen.io/artkabis/pen/LYLLBBL"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s://developer.mozilla.org/fr/docs/Web/JavaScript/Guide/Loops_and_iteration#linstruction_break" TargetMode="External"/><Relationship Id="rId3" Type="http://schemas.openxmlformats.org/officeDocument/2006/relationships/hyperlink" Target="https://developer.mozilla.org/fr/docs/Web/JavaScript/Guide/Loops_and_iteration#linstruction_for" TargetMode="External"/><Relationship Id="rId7" Type="http://schemas.openxmlformats.org/officeDocument/2006/relationships/hyperlink" Target="https://developer.mozilla.org/fr/docs/Web/JavaScript/Guide/Loops_and_iteration#linstruction_label"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developer.mozilla.org/fr/docs/Web/JavaScript/Guide/Loops_and_iteration#linstruction_while" TargetMode="External"/><Relationship Id="rId11" Type="http://schemas.openxmlformats.org/officeDocument/2006/relationships/hyperlink" Target="https://developer.mozilla.org/fr/docs/Web/JavaScript/Guide/Loops_and_iteration#linstruction_for...of" TargetMode="External"/><Relationship Id="rId5" Type="http://schemas.openxmlformats.org/officeDocument/2006/relationships/hyperlink" Target="https://developer.mozilla.org/fr/docs/Web/JavaScript/Guide/Loops_and_iteration#linstruction_do...while" TargetMode="External"/><Relationship Id="rId10" Type="http://schemas.openxmlformats.org/officeDocument/2006/relationships/hyperlink" Target="https://developer.mozilla.org/fr/docs/Web/JavaScript/Guide/Loops_and_iteration#linstruction_for...in" TargetMode="External"/><Relationship Id="rId4" Type="http://schemas.openxmlformats.org/officeDocument/2006/relationships/hyperlink" Target="https://developer.mozilla.org/fr/docs/Web/JavaScript/Reference/Global_Objects/Array/forEach" TargetMode="External"/><Relationship Id="rId9" Type="http://schemas.openxmlformats.org/officeDocument/2006/relationships/hyperlink" Target="https://developer.mozilla.org/fr/docs/Web/JavaScript/Guide/Loops_and_iteration#linstruction_continu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41.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hyperlink" Target="https://fonts.google.com/specimen/Roboto+Condensed"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49.gif"/><Relationship Id="rId2" Type="http://schemas.openxmlformats.org/officeDocument/2006/relationships/notesSlide" Target="../notesSlides/notesSlide45.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48.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47.gif"/><Relationship Id="rId4" Type="http://schemas.openxmlformats.org/officeDocument/2006/relationships/image" Target="../media/image45.gif"/><Relationship Id="rId9" Type="http://schemas.openxmlformats.org/officeDocument/2006/relationships/image" Target="../media/image46.gif"/></Relationships>
</file>

<file path=ppt/slides/_rels/slide4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hyperlink" Target="https://codepen.io/artkabis/pen/powwWba"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Librairie</a:t>
            </a:r>
            <a:endParaRPr dirty="0"/>
          </a:p>
          <a:p>
            <a:pPr marL="0" lvl="0" indent="0" algn="r" rtl="0">
              <a:spcBef>
                <a:spcPts val="0"/>
              </a:spcBef>
              <a:spcAft>
                <a:spcPts val="0"/>
              </a:spcAft>
              <a:buClr>
                <a:schemeClr val="dk1"/>
              </a:buClr>
              <a:buSzPts val="1100"/>
              <a:buFont typeface="Arial"/>
              <a:buNone/>
            </a:pPr>
            <a:r>
              <a:rPr lang="en" dirty="0"/>
              <a:t>Gsap de GreenSock</a:t>
            </a:r>
            <a:endParaRPr dirty="0"/>
          </a:p>
        </p:txBody>
      </p:sp>
      <p:sp>
        <p:nvSpPr>
          <p:cNvPr id="152" name="Google Shape;152;p33"/>
          <p:cNvSpPr txBox="1">
            <a:spLocks noGrp="1"/>
          </p:cNvSpPr>
          <p:nvPr>
            <p:ph type="subTitle" idx="1"/>
          </p:nvPr>
        </p:nvSpPr>
        <p:spPr>
          <a:xfrm>
            <a:off x="3476117" y="3175998"/>
            <a:ext cx="4697642" cy="4029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fr-FR" dirty="0"/>
              <a:t>Comprendre, importer, utiliser et s’amuser avec cette librairie</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77899" y="2299513"/>
            <a:ext cx="4574399"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Nous allons passer en revu cette partie en étudiant un exemple de cas concret</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Jouer des animations à la suite des autres.</a:t>
            </a:r>
          </a:p>
          <a:p>
            <a:pPr marL="285750" lvl="0" indent="-285750" algn="l" rtl="0">
              <a:spcBef>
                <a:spcPts val="0"/>
              </a:spcBef>
              <a:spcAft>
                <a:spcPts val="0"/>
              </a:spcAft>
              <a:buFont typeface="Wingdings" panose="05000000000000000000" pitchFamily="2" charset="2"/>
              <a:buChar char="v"/>
            </a:pPr>
            <a:r>
              <a:rPr lang="en" dirty="0"/>
              <a:t>Controller les animations : pause, stop, play, reverse…</a:t>
            </a:r>
          </a:p>
          <a:p>
            <a:pPr marL="285750" lvl="0" indent="-285750" algn="l" rtl="0">
              <a:spcBef>
                <a:spcPts val="0"/>
              </a:spcBef>
              <a:spcAft>
                <a:spcPts val="0"/>
              </a:spcAft>
              <a:buFont typeface="Wingdings" panose="05000000000000000000" pitchFamily="2" charset="2"/>
              <a:buChar char="v"/>
            </a:pPr>
            <a:r>
              <a:rPr lang="en" dirty="0"/>
              <a:t>Associer des événements de lecture à vos boutons.</a:t>
            </a:r>
          </a:p>
        </p:txBody>
      </p:sp>
      <p:sp>
        <p:nvSpPr>
          <p:cNvPr id="206" name="Google Shape;206;p37"/>
          <p:cNvSpPr txBox="1">
            <a:spLocks noGrp="1"/>
          </p:cNvSpPr>
          <p:nvPr>
            <p:ph type="ctrTitle"/>
          </p:nvPr>
        </p:nvSpPr>
        <p:spPr>
          <a:xfrm>
            <a:off x="2416473" y="865559"/>
            <a:ext cx="6250157" cy="6589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Création d’une timeline avec Gsap</a:t>
            </a:r>
            <a:endParaRPr dirty="0"/>
          </a:p>
        </p:txBody>
      </p:sp>
      <p:cxnSp>
        <p:nvCxnSpPr>
          <p:cNvPr id="207" name="Google Shape;207;p37"/>
          <p:cNvCxnSpPr/>
          <p:nvPr/>
        </p:nvCxnSpPr>
        <p:spPr>
          <a:xfrm>
            <a:off x="4569600" y="154828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3328147" y="2299513"/>
            <a:ext cx="4296335"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Sous-partie 2 : Contrôle des timelines</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Initiliasier un placement avec </a:t>
            </a:r>
            <a:r>
              <a:rPr lang="en" b="1" dirty="0"/>
              <a:t>set</a:t>
            </a:r>
            <a:r>
              <a:rPr lang="en" dirty="0"/>
              <a:t> </a:t>
            </a:r>
          </a:p>
          <a:p>
            <a:pPr marL="285750" lvl="0" indent="-285750" algn="l" rtl="0">
              <a:spcBef>
                <a:spcPts val="0"/>
              </a:spcBef>
              <a:spcAft>
                <a:spcPts val="0"/>
              </a:spcAft>
              <a:buFont typeface="Wingdings" panose="05000000000000000000" pitchFamily="2" charset="2"/>
              <a:buChar char="v"/>
            </a:pPr>
            <a:r>
              <a:rPr lang="en" dirty="0"/>
              <a:t>Paramètrage de celle-ci</a:t>
            </a:r>
          </a:p>
          <a:p>
            <a:pPr marL="285750" lvl="0" indent="-285750" algn="l" rtl="0">
              <a:spcBef>
                <a:spcPts val="0"/>
              </a:spcBef>
              <a:spcAft>
                <a:spcPts val="0"/>
              </a:spcAft>
              <a:buFont typeface="Wingdings" panose="05000000000000000000" pitchFamily="2" charset="2"/>
              <a:buChar char="v"/>
            </a:pPr>
            <a:r>
              <a:rPr lang="en" dirty="0"/>
              <a:t>Gestion des méthodes to, from, formTo, set, play,pause, reverse.</a:t>
            </a:r>
          </a:p>
        </p:txBody>
      </p:sp>
      <p:sp>
        <p:nvSpPr>
          <p:cNvPr id="206" name="Google Shape;206;p37"/>
          <p:cNvSpPr txBox="1">
            <a:spLocks noGrp="1"/>
          </p:cNvSpPr>
          <p:nvPr>
            <p:ph type="ctrTitle"/>
          </p:nvPr>
        </p:nvSpPr>
        <p:spPr>
          <a:xfrm>
            <a:off x="2144807" y="376499"/>
            <a:ext cx="4870246" cy="11717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Exemple de timeline Gsap</a:t>
            </a:r>
            <a:endParaRPr dirty="0"/>
          </a:p>
        </p:txBody>
      </p:sp>
      <p:cxnSp>
        <p:nvCxnSpPr>
          <p:cNvPr id="207" name="Google Shape;207;p37"/>
          <p:cNvCxnSpPr/>
          <p:nvPr/>
        </p:nvCxnSpPr>
        <p:spPr>
          <a:xfrm>
            <a:off x="4569600" y="154828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
        <p:nvSpPr>
          <p:cNvPr id="11" name="ZoneTexte 10">
            <a:extLst>
              <a:ext uri="{FF2B5EF4-FFF2-40B4-BE49-F238E27FC236}">
                <a16:creationId xmlns:a16="http://schemas.microsoft.com/office/drawing/2014/main" id="{A995A1DA-511F-48FF-9EAB-A1B38E217020}"/>
              </a:ext>
            </a:extLst>
          </p:cNvPr>
          <p:cNvSpPr txBox="1"/>
          <p:nvPr/>
        </p:nvSpPr>
        <p:spPr>
          <a:xfrm>
            <a:off x="159965" y="4280549"/>
            <a:ext cx="3470741" cy="307777"/>
          </a:xfrm>
          <a:prstGeom prst="rect">
            <a:avLst/>
          </a:prstGeom>
          <a:noFill/>
        </p:spPr>
        <p:txBody>
          <a:bodyPr wrap="square">
            <a:spAutoFit/>
          </a:bodyPr>
          <a:lstStyle/>
          <a:p>
            <a:r>
              <a:rPr lang="fr-FR" dirty="0">
                <a:hlinkClick r:id="rId3"/>
              </a:rPr>
              <a:t>https://codepen.io/artkabis/pen/LYLLBBL</a:t>
            </a:r>
            <a:endParaRPr lang="fr-FR" dirty="0"/>
          </a:p>
        </p:txBody>
      </p:sp>
      <p:pic>
        <p:nvPicPr>
          <p:cNvPr id="4" name="Image 3">
            <a:extLst>
              <a:ext uri="{FF2B5EF4-FFF2-40B4-BE49-F238E27FC236}">
                <a16:creationId xmlns:a16="http://schemas.microsoft.com/office/drawing/2014/main" id="{D83F9213-478C-48A5-8809-F6441E51CDA4}"/>
              </a:ext>
            </a:extLst>
          </p:cNvPr>
          <p:cNvPicPr>
            <a:picLocks noChangeAspect="1"/>
          </p:cNvPicPr>
          <p:nvPr/>
        </p:nvPicPr>
        <p:blipFill>
          <a:blip r:embed="rId4"/>
          <a:stretch>
            <a:fillRect/>
          </a:stretch>
        </p:blipFill>
        <p:spPr>
          <a:xfrm>
            <a:off x="159965" y="2295242"/>
            <a:ext cx="3120779" cy="1810452"/>
          </a:xfrm>
          <a:prstGeom prst="rect">
            <a:avLst/>
          </a:prstGeom>
        </p:spPr>
      </p:pic>
    </p:spTree>
    <p:extLst>
      <p:ext uri="{BB962C8B-B14F-4D97-AF65-F5344CB8AC3E}">
        <p14:creationId xmlns:p14="http://schemas.microsoft.com/office/powerpoint/2010/main" val="233889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3328147" y="2299513"/>
            <a:ext cx="4202206"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Sous-partie 2: Les timelines.</a:t>
            </a:r>
          </a:p>
          <a:p>
            <a:pPr marL="0" lvl="0" indent="0" algn="l" rtl="0">
              <a:spcBef>
                <a:spcPts val="0"/>
              </a:spcBef>
              <a:spcAft>
                <a:spcPts val="0"/>
              </a:spcAft>
              <a:buNone/>
            </a:pPr>
            <a:r>
              <a:rPr lang="en" dirty="0"/>
              <a:t>Nous allons passer en revu cette partie en étudiant un exemple de cas concret</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Jouer des animations à la suite des autres.</a:t>
            </a:r>
          </a:p>
          <a:p>
            <a:pPr marL="285750" lvl="0" indent="-285750" algn="l" rtl="0">
              <a:spcBef>
                <a:spcPts val="0"/>
              </a:spcBef>
              <a:spcAft>
                <a:spcPts val="0"/>
              </a:spcAft>
              <a:buFont typeface="Wingdings" panose="05000000000000000000" pitchFamily="2" charset="2"/>
              <a:buChar char="v"/>
            </a:pPr>
            <a:r>
              <a:rPr lang="en" dirty="0"/>
              <a:t>Controller les animations : pause, stop, play, reverse…</a:t>
            </a:r>
          </a:p>
          <a:p>
            <a:pPr marL="285750" lvl="0" indent="-285750" algn="l" rtl="0">
              <a:spcBef>
                <a:spcPts val="0"/>
              </a:spcBef>
              <a:spcAft>
                <a:spcPts val="0"/>
              </a:spcAft>
              <a:buFont typeface="Wingdings" panose="05000000000000000000" pitchFamily="2" charset="2"/>
              <a:buChar char="v"/>
            </a:pPr>
            <a:r>
              <a:rPr lang="en" dirty="0"/>
              <a:t>Associer des événements de lecture à vos boutons.</a:t>
            </a:r>
          </a:p>
        </p:txBody>
      </p:sp>
      <p:sp>
        <p:nvSpPr>
          <p:cNvPr id="206" name="Google Shape;206;p37"/>
          <p:cNvSpPr txBox="1">
            <a:spLocks noGrp="1"/>
          </p:cNvSpPr>
          <p:nvPr>
            <p:ph type="ctrTitle"/>
          </p:nvPr>
        </p:nvSpPr>
        <p:spPr>
          <a:xfrm>
            <a:off x="2144806" y="376499"/>
            <a:ext cx="6999193" cy="11717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Exemple complet de timeline Gsap</a:t>
            </a:r>
            <a:endParaRPr dirty="0"/>
          </a:p>
        </p:txBody>
      </p:sp>
      <p:cxnSp>
        <p:nvCxnSpPr>
          <p:cNvPr id="207" name="Google Shape;207;p37"/>
          <p:cNvCxnSpPr/>
          <p:nvPr/>
        </p:nvCxnSpPr>
        <p:spPr>
          <a:xfrm>
            <a:off x="4569600" y="154828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
        <p:nvSpPr>
          <p:cNvPr id="11" name="ZoneTexte 10">
            <a:extLst>
              <a:ext uri="{FF2B5EF4-FFF2-40B4-BE49-F238E27FC236}">
                <a16:creationId xmlns:a16="http://schemas.microsoft.com/office/drawing/2014/main" id="{A995A1DA-511F-48FF-9EAB-A1B38E217020}"/>
              </a:ext>
            </a:extLst>
          </p:cNvPr>
          <p:cNvSpPr txBox="1"/>
          <p:nvPr/>
        </p:nvSpPr>
        <p:spPr>
          <a:xfrm>
            <a:off x="159965" y="4280549"/>
            <a:ext cx="3470741" cy="307777"/>
          </a:xfrm>
          <a:prstGeom prst="rect">
            <a:avLst/>
          </a:prstGeom>
          <a:noFill/>
        </p:spPr>
        <p:txBody>
          <a:bodyPr wrap="square">
            <a:spAutoFit/>
          </a:bodyPr>
          <a:lstStyle/>
          <a:p>
            <a:r>
              <a:rPr lang="fr-FR" dirty="0">
                <a:hlinkClick r:id="rId3"/>
              </a:rPr>
              <a:t>https://codepen.io/artkabis/pen/LYLLBBL</a:t>
            </a:r>
            <a:endParaRPr lang="fr-FR" dirty="0"/>
          </a:p>
        </p:txBody>
      </p:sp>
      <p:pic>
        <p:nvPicPr>
          <p:cNvPr id="4" name="Image 3">
            <a:extLst>
              <a:ext uri="{FF2B5EF4-FFF2-40B4-BE49-F238E27FC236}">
                <a16:creationId xmlns:a16="http://schemas.microsoft.com/office/drawing/2014/main" id="{109D8808-ABBA-4467-8264-CBEC122F246D}"/>
              </a:ext>
            </a:extLst>
          </p:cNvPr>
          <p:cNvPicPr>
            <a:picLocks noChangeAspect="1"/>
          </p:cNvPicPr>
          <p:nvPr/>
        </p:nvPicPr>
        <p:blipFill>
          <a:blip r:embed="rId4"/>
          <a:stretch>
            <a:fillRect/>
          </a:stretch>
        </p:blipFill>
        <p:spPr>
          <a:xfrm>
            <a:off x="312084" y="2184698"/>
            <a:ext cx="2565587" cy="2022637"/>
          </a:xfrm>
          <a:prstGeom prst="rect">
            <a:avLst/>
          </a:prstGeom>
        </p:spPr>
      </p:pic>
    </p:spTree>
    <p:extLst>
      <p:ext uri="{BB962C8B-B14F-4D97-AF65-F5344CB8AC3E}">
        <p14:creationId xmlns:p14="http://schemas.microsoft.com/office/powerpoint/2010/main" val="281525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830639" y="2299513"/>
            <a:ext cx="7727028"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Gsap offre de nombreux tools supplémentaires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Gestion du scroll avec </a:t>
            </a:r>
            <a:r>
              <a:rPr lang="en" b="1" dirty="0">
                <a:hlinkClick r:id="rId3"/>
              </a:rPr>
              <a:t>ScrollTrigger</a:t>
            </a:r>
            <a:r>
              <a:rPr lang="en" b="1" dirty="0"/>
              <a:t> </a:t>
            </a:r>
          </a:p>
          <a:p>
            <a:pPr marL="285750" lvl="0" indent="-285750" algn="l" rtl="0">
              <a:spcBef>
                <a:spcPts val="0"/>
              </a:spcBef>
              <a:spcAft>
                <a:spcPts val="0"/>
              </a:spcAft>
              <a:buFont typeface="Wingdings" panose="05000000000000000000" pitchFamily="2" charset="2"/>
              <a:buChar char="v"/>
            </a:pPr>
            <a:r>
              <a:rPr lang="en" dirty="0"/>
              <a:t>Gestion du texte avec </a:t>
            </a:r>
            <a:r>
              <a:rPr lang="fr-FR" b="0" i="0" dirty="0" err="1">
                <a:solidFill>
                  <a:srgbClr val="343535"/>
                </a:solidFill>
                <a:effectLst/>
                <a:latin typeface="Ubuntu"/>
                <a:hlinkClick r:id="rId4"/>
              </a:rPr>
              <a:t>TextPlugin</a:t>
            </a:r>
            <a:endParaRPr lang="en" dirty="0"/>
          </a:p>
        </p:txBody>
      </p:sp>
      <p:sp>
        <p:nvSpPr>
          <p:cNvPr id="206" name="Google Shape;206;p37"/>
          <p:cNvSpPr txBox="1">
            <a:spLocks noGrp="1"/>
          </p:cNvSpPr>
          <p:nvPr>
            <p:ph type="ctrTitle"/>
          </p:nvPr>
        </p:nvSpPr>
        <p:spPr>
          <a:xfrm>
            <a:off x="2473345" y="-195125"/>
            <a:ext cx="658815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librairies complémentaires Gsap</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57447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3328147" y="2299513"/>
            <a:ext cx="4202206"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Sous-partie 2: Les timelines.</a:t>
            </a:r>
          </a:p>
          <a:p>
            <a:pPr marL="0" lvl="0" indent="0" algn="l" rtl="0">
              <a:spcBef>
                <a:spcPts val="0"/>
              </a:spcBef>
              <a:spcAft>
                <a:spcPts val="0"/>
              </a:spcAft>
              <a:buNone/>
            </a:pPr>
            <a:r>
              <a:rPr lang="en" dirty="0"/>
              <a:t>Nous allons passer en revu cette partie en étudiant un exemple de cas concret</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Jouer des animations à la suite des autres.</a:t>
            </a:r>
          </a:p>
          <a:p>
            <a:pPr marL="285750" lvl="0" indent="-285750" algn="l" rtl="0">
              <a:spcBef>
                <a:spcPts val="0"/>
              </a:spcBef>
              <a:spcAft>
                <a:spcPts val="0"/>
              </a:spcAft>
              <a:buFont typeface="Wingdings" panose="05000000000000000000" pitchFamily="2" charset="2"/>
              <a:buChar char="v"/>
            </a:pPr>
            <a:r>
              <a:rPr lang="en" dirty="0"/>
              <a:t>Controller les animations : pause, stop, play, reverse…</a:t>
            </a:r>
          </a:p>
          <a:p>
            <a:pPr marL="285750" lvl="0" indent="-285750" algn="l" rtl="0">
              <a:spcBef>
                <a:spcPts val="0"/>
              </a:spcBef>
              <a:spcAft>
                <a:spcPts val="0"/>
              </a:spcAft>
              <a:buFont typeface="Wingdings" panose="05000000000000000000" pitchFamily="2" charset="2"/>
              <a:buChar char="v"/>
            </a:pPr>
            <a:r>
              <a:rPr lang="en" dirty="0"/>
              <a:t>Associer des événements de lecture à vos boutons.</a:t>
            </a:r>
          </a:p>
        </p:txBody>
      </p:sp>
      <p:sp>
        <p:nvSpPr>
          <p:cNvPr id="206" name="Google Shape;206;p37"/>
          <p:cNvSpPr txBox="1">
            <a:spLocks noGrp="1"/>
          </p:cNvSpPr>
          <p:nvPr>
            <p:ph type="ctrTitle"/>
          </p:nvPr>
        </p:nvSpPr>
        <p:spPr>
          <a:xfrm>
            <a:off x="2144806" y="376499"/>
            <a:ext cx="6999193" cy="11717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ScrollTrigger, </a:t>
            </a:r>
            <a:endParaRPr dirty="0"/>
          </a:p>
        </p:txBody>
      </p:sp>
      <p:cxnSp>
        <p:nvCxnSpPr>
          <p:cNvPr id="207" name="Google Shape;207;p37"/>
          <p:cNvCxnSpPr/>
          <p:nvPr/>
        </p:nvCxnSpPr>
        <p:spPr>
          <a:xfrm>
            <a:off x="4569600" y="1548288"/>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257770"/>
            <a:ext cx="4574400" cy="0"/>
          </a:xfrm>
          <a:prstGeom prst="straightConnector1">
            <a:avLst/>
          </a:prstGeom>
          <a:noFill/>
          <a:ln w="9525" cap="flat" cmpd="sng">
            <a:solidFill>
              <a:srgbClr val="434343"/>
            </a:solidFill>
            <a:prstDash val="solid"/>
            <a:round/>
            <a:headEnd type="none" w="med" len="med"/>
            <a:tailEnd type="none" w="med" len="med"/>
          </a:ln>
        </p:spPr>
      </p:cxnSp>
      <p:sp>
        <p:nvSpPr>
          <p:cNvPr id="11" name="ZoneTexte 10">
            <a:extLst>
              <a:ext uri="{FF2B5EF4-FFF2-40B4-BE49-F238E27FC236}">
                <a16:creationId xmlns:a16="http://schemas.microsoft.com/office/drawing/2014/main" id="{A995A1DA-511F-48FF-9EAB-A1B38E217020}"/>
              </a:ext>
            </a:extLst>
          </p:cNvPr>
          <p:cNvSpPr txBox="1"/>
          <p:nvPr/>
        </p:nvSpPr>
        <p:spPr>
          <a:xfrm>
            <a:off x="159965" y="4280549"/>
            <a:ext cx="3470741" cy="307777"/>
          </a:xfrm>
          <a:prstGeom prst="rect">
            <a:avLst/>
          </a:prstGeom>
          <a:noFill/>
        </p:spPr>
        <p:txBody>
          <a:bodyPr wrap="square">
            <a:spAutoFit/>
          </a:bodyPr>
          <a:lstStyle/>
          <a:p>
            <a:r>
              <a:rPr lang="fr-FR" dirty="0">
                <a:hlinkClick r:id="rId3"/>
              </a:rPr>
              <a:t>https://codepen.io/artkabis/pen/LYLLBBL</a:t>
            </a:r>
            <a:endParaRPr lang="fr-FR" dirty="0"/>
          </a:p>
        </p:txBody>
      </p:sp>
      <p:pic>
        <p:nvPicPr>
          <p:cNvPr id="4" name="Image 3">
            <a:extLst>
              <a:ext uri="{FF2B5EF4-FFF2-40B4-BE49-F238E27FC236}">
                <a16:creationId xmlns:a16="http://schemas.microsoft.com/office/drawing/2014/main" id="{109D8808-ABBA-4467-8264-CBEC122F246D}"/>
              </a:ext>
            </a:extLst>
          </p:cNvPr>
          <p:cNvPicPr>
            <a:picLocks noChangeAspect="1"/>
          </p:cNvPicPr>
          <p:nvPr/>
        </p:nvPicPr>
        <p:blipFill>
          <a:blip r:embed="rId4"/>
          <a:stretch>
            <a:fillRect/>
          </a:stretch>
        </p:blipFill>
        <p:spPr>
          <a:xfrm>
            <a:off x="312084" y="2184698"/>
            <a:ext cx="2565587" cy="2022637"/>
          </a:xfrm>
          <a:prstGeom prst="rect">
            <a:avLst/>
          </a:prstGeom>
        </p:spPr>
      </p:pic>
    </p:spTree>
    <p:extLst>
      <p:ext uri="{BB962C8B-B14F-4D97-AF65-F5344CB8AC3E}">
        <p14:creationId xmlns:p14="http://schemas.microsoft.com/office/powerpoint/2010/main" val="289464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2nd Les mains dans le moteur JS</a:t>
            </a:r>
            <a:endParaRPr dirty="0"/>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Boucle</a:t>
            </a:r>
            <a:endParaRPr b="1" dirty="0">
              <a:solidFill>
                <a:srgbClr val="FFFFFF"/>
              </a:solidFill>
              <a:latin typeface="Exo 2"/>
              <a:ea typeface="Exo 2"/>
              <a:cs typeface="Exo 2"/>
              <a:sym typeface="Exo 2"/>
            </a:endParaRPr>
          </a:p>
        </p:txBody>
      </p:sp>
      <p:sp>
        <p:nvSpPr>
          <p:cNvPr id="216" name="Google Shape;216;p38"/>
          <p:cNvSpPr txBox="1"/>
          <p:nvPr/>
        </p:nvSpPr>
        <p:spPr>
          <a:xfrm>
            <a:off x="1695176" y="3871750"/>
            <a:ext cx="1384374"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FFFFFF"/>
                </a:solidFill>
                <a:latin typeface="Roboto Condensed Light"/>
                <a:ea typeface="Roboto Condensed Light"/>
                <a:cs typeface="Roboto Condensed Light"/>
                <a:sym typeface="Roboto Condensed Light"/>
              </a:rPr>
              <a:t>Comprendre les différentes boucles et les utiliser</a:t>
            </a:r>
            <a:endParaRPr sz="1200" dirty="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Conditions</a:t>
            </a:r>
            <a:endParaRPr b="1" dirty="0">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concept et l’appliquer</a:t>
            </a:r>
            <a:endParaRPr sz="1200" dirty="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635829" y="2542175"/>
            <a:ext cx="1923142"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434343"/>
                </a:solidFill>
                <a:latin typeface="Exo 2"/>
                <a:ea typeface="Exo 2"/>
                <a:cs typeface="Exo 2"/>
                <a:sym typeface="Exo 2"/>
              </a:rPr>
              <a:t>Les événements</a:t>
            </a:r>
            <a:endParaRPr b="1" dirty="0">
              <a:solidFill>
                <a:srgbClr val="434343"/>
              </a:solidFill>
              <a:latin typeface="Exo 2"/>
              <a:ea typeface="Exo 2"/>
              <a:cs typeface="Exo 2"/>
              <a:sym typeface="Exo 2"/>
            </a:endParaRPr>
          </a:p>
        </p:txBody>
      </p:sp>
      <p:sp>
        <p:nvSpPr>
          <p:cNvPr id="226" name="Google Shape;226;p38"/>
          <p:cNvSpPr txBox="1"/>
          <p:nvPr/>
        </p:nvSpPr>
        <p:spPr>
          <a:xfrm>
            <a:off x="3206650" y="2738525"/>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200" dirty="0">
                <a:solidFill>
                  <a:srgbClr val="434343"/>
                </a:solidFill>
                <a:latin typeface="Roboto Condensed Light"/>
                <a:ea typeface="Roboto Condensed Light"/>
                <a:cs typeface="Roboto Condensed Light"/>
                <a:sym typeface="Roboto Condensed Light"/>
              </a:rPr>
              <a:t>La partie centrale de JavaScript se situe principalement à ce niveau, nous allons donc analyser de plus près ce concept</a:t>
            </a:r>
            <a:endParaRPr sz="1200" dirty="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dirty="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rgbClr val="FFFFFF"/>
                </a:solidFill>
                <a:latin typeface="Exo 2"/>
                <a:ea typeface="Exo 2"/>
                <a:cs typeface="Exo 2"/>
                <a:sym typeface="Exo 2"/>
              </a:rPr>
              <a:t>Fonction</a:t>
            </a:r>
            <a:endParaRPr b="1" dirty="0">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dirty="0">
                <a:solidFill>
                  <a:srgbClr val="FFFFFF"/>
                </a:solidFill>
                <a:latin typeface="Roboto Condensed Light"/>
                <a:ea typeface="Roboto Condensed Light"/>
                <a:cs typeface="Roboto Condensed Light"/>
                <a:sym typeface="Roboto Condensed Light"/>
              </a:rPr>
              <a:t>Comprendre ce qu’est une fonction</a:t>
            </a:r>
            <a:endParaRPr sz="1200" dirty="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821002" y="2130874"/>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Voici comment est structuré une fonction standard.</a:t>
            </a:r>
            <a:br>
              <a:rPr lang="en" dirty="0">
                <a:latin typeface="Roboto Condensed Light"/>
                <a:ea typeface="Roboto Condensed Light"/>
                <a:cs typeface="Roboto Condensed Light"/>
                <a:sym typeface="Roboto Condensed Light"/>
              </a:rPr>
            </a:br>
            <a:endParaRPr lang="en" dirty="0">
              <a:latin typeface="Roboto Condensed Light"/>
              <a:ea typeface="Roboto Condensed Light"/>
              <a:cs typeface="Roboto Condensed Light"/>
              <a:sym typeface="Roboto Condensed Light"/>
            </a:endParaRP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utilise l’instruction “funtion”</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lui aasign un nom, ici “nom”</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peut lui passer des paramètres, ici un paramètre unique, puis la possibilité de passer de multiples paramètres via “…”.</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On ajoute l’instruction qui sera jouée lors de l’appel de cette fonction</a:t>
            </a:r>
          </a:p>
          <a:p>
            <a:pPr marL="342900" lvl="0" indent="-342900" algn="l" rtl="0">
              <a:spcBef>
                <a:spcPts val="0"/>
              </a:spcBef>
              <a:spcAft>
                <a:spcPts val="0"/>
              </a:spcAft>
              <a:buFont typeface="+mj-lt"/>
              <a:buAutoNum type="arabicPeriod"/>
            </a:pPr>
            <a:r>
              <a:rPr lang="en" dirty="0">
                <a:latin typeface="Roboto Condensed Light"/>
                <a:ea typeface="Roboto Condensed Light"/>
                <a:cs typeface="Roboto Condensed Light"/>
                <a:sym typeface="Roboto Condensed Light"/>
              </a:rPr>
              <a:t>L’appel de la fonction se fera via “nom” suivit de parenthèses “()”, le passage de paramètres se fera à l’intérieure de celles-ci comme on peut le voir dans l’exemple situé à gauche.</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standardisé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59C07DD6-B111-4BE0-B2EF-458351669093}"/>
              </a:ext>
            </a:extLst>
          </p:cNvPr>
          <p:cNvPicPr>
            <a:picLocks noChangeAspect="1"/>
          </p:cNvPicPr>
          <p:nvPr/>
        </p:nvPicPr>
        <p:blipFill>
          <a:blip r:embed="rId3"/>
          <a:stretch>
            <a:fillRect/>
          </a:stretch>
        </p:blipFill>
        <p:spPr>
          <a:xfrm>
            <a:off x="46275" y="2294811"/>
            <a:ext cx="4276725" cy="1441415"/>
          </a:xfrm>
          <a:prstGeom prst="rect">
            <a:avLst/>
          </a:prstGeom>
        </p:spPr>
      </p:pic>
      <p:pic>
        <p:nvPicPr>
          <p:cNvPr id="4" name="Image 3">
            <a:extLst>
              <a:ext uri="{FF2B5EF4-FFF2-40B4-BE49-F238E27FC236}">
                <a16:creationId xmlns:a16="http://schemas.microsoft.com/office/drawing/2014/main" id="{A5728BBD-8F2D-45B9-8CE6-C5989A5473D8}"/>
              </a:ext>
            </a:extLst>
          </p:cNvPr>
          <p:cNvPicPr>
            <a:picLocks noChangeAspect="1"/>
          </p:cNvPicPr>
          <p:nvPr/>
        </p:nvPicPr>
        <p:blipFill>
          <a:blip r:embed="rId4"/>
          <a:stretch>
            <a:fillRect/>
          </a:stretch>
        </p:blipFill>
        <p:spPr>
          <a:xfrm>
            <a:off x="46275" y="4104850"/>
            <a:ext cx="4276725" cy="685800"/>
          </a:xfrm>
          <a:prstGeom prst="rect">
            <a:avLst/>
          </a:prstGeom>
        </p:spPr>
      </p:pic>
    </p:spTree>
    <p:extLst>
      <p:ext uri="{BB962C8B-B14F-4D97-AF65-F5344CB8AC3E}">
        <p14:creationId xmlns:p14="http://schemas.microsoft.com/office/powerpoint/2010/main" val="739119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821002" y="2130874"/>
            <a:ext cx="4385819" cy="23903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821002"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anonyme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10" name="Google Shape;259;p41">
            <a:extLst>
              <a:ext uri="{FF2B5EF4-FFF2-40B4-BE49-F238E27FC236}">
                <a16:creationId xmlns:a16="http://schemas.microsoft.com/office/drawing/2014/main" id="{73A6E311-9053-4529-98E9-33185D6DE1C4}"/>
              </a:ext>
            </a:extLst>
          </p:cNvPr>
          <p:cNvSpPr txBox="1"/>
          <p:nvPr/>
        </p:nvSpPr>
        <p:spPr>
          <a:xfrm>
            <a:off x="384756" y="1486174"/>
            <a:ext cx="316018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nommée  :</a:t>
            </a:r>
            <a:endParaRPr sz="2000" b="1" dirty="0">
              <a:solidFill>
                <a:srgbClr val="434343"/>
              </a:solidFill>
              <a:latin typeface="Exo 2"/>
              <a:ea typeface="Exo 2"/>
              <a:cs typeface="Exo 2"/>
              <a:sym typeface="Exo 2"/>
            </a:endParaRPr>
          </a:p>
        </p:txBody>
      </p:sp>
      <p:cxnSp>
        <p:nvCxnSpPr>
          <p:cNvPr id="11" name="Google Shape;261;p41">
            <a:extLst>
              <a:ext uri="{FF2B5EF4-FFF2-40B4-BE49-F238E27FC236}">
                <a16:creationId xmlns:a16="http://schemas.microsoft.com/office/drawing/2014/main" id="{5D9A7847-E76D-4D68-8255-76BC92915FFB}"/>
              </a:ext>
            </a:extLst>
          </p:cNvPr>
          <p:cNvCxnSpPr/>
          <p:nvPr/>
        </p:nvCxnSpPr>
        <p:spPr>
          <a:xfrm>
            <a:off x="1554167" y="2131639"/>
            <a:ext cx="2093100" cy="0"/>
          </a:xfrm>
          <a:prstGeom prst="straightConnector1">
            <a:avLst/>
          </a:prstGeom>
          <a:noFill/>
          <a:ln w="9525" cap="flat" cmpd="sng">
            <a:solidFill>
              <a:srgbClr val="434343"/>
            </a:solidFill>
            <a:prstDash val="solid"/>
            <a:round/>
            <a:headEnd type="none" w="med" len="med"/>
            <a:tailEnd type="none" w="med" len="med"/>
          </a:ln>
        </p:spPr>
      </p:cxnSp>
      <p:pic>
        <p:nvPicPr>
          <p:cNvPr id="5" name="Image 4">
            <a:extLst>
              <a:ext uri="{FF2B5EF4-FFF2-40B4-BE49-F238E27FC236}">
                <a16:creationId xmlns:a16="http://schemas.microsoft.com/office/drawing/2014/main" id="{1989C90F-3AB2-4963-9E10-9450C546FF28}"/>
              </a:ext>
            </a:extLst>
          </p:cNvPr>
          <p:cNvPicPr>
            <a:picLocks noChangeAspect="1"/>
          </p:cNvPicPr>
          <p:nvPr/>
        </p:nvPicPr>
        <p:blipFill>
          <a:blip r:embed="rId3"/>
          <a:stretch>
            <a:fillRect/>
          </a:stretch>
        </p:blipFill>
        <p:spPr>
          <a:xfrm>
            <a:off x="4685798" y="2369687"/>
            <a:ext cx="3733800" cy="1285875"/>
          </a:xfrm>
          <a:prstGeom prst="rect">
            <a:avLst/>
          </a:prstGeom>
        </p:spPr>
      </p:pic>
      <p:pic>
        <p:nvPicPr>
          <p:cNvPr id="6" name="Image 5">
            <a:extLst>
              <a:ext uri="{FF2B5EF4-FFF2-40B4-BE49-F238E27FC236}">
                <a16:creationId xmlns:a16="http://schemas.microsoft.com/office/drawing/2014/main" id="{429F4F53-5750-4176-9722-21384FF398D1}"/>
              </a:ext>
            </a:extLst>
          </p:cNvPr>
          <p:cNvPicPr>
            <a:picLocks noChangeAspect="1"/>
          </p:cNvPicPr>
          <p:nvPr/>
        </p:nvPicPr>
        <p:blipFill>
          <a:blip r:embed="rId4"/>
          <a:stretch>
            <a:fillRect/>
          </a:stretch>
        </p:blipFill>
        <p:spPr>
          <a:xfrm>
            <a:off x="152903" y="2372741"/>
            <a:ext cx="4305300" cy="1295400"/>
          </a:xfrm>
          <a:prstGeom prst="rect">
            <a:avLst/>
          </a:prstGeom>
        </p:spPr>
      </p:pic>
      <p:sp>
        <p:nvSpPr>
          <p:cNvPr id="7" name="Rectangle 6">
            <a:extLst>
              <a:ext uri="{FF2B5EF4-FFF2-40B4-BE49-F238E27FC236}">
                <a16:creationId xmlns:a16="http://schemas.microsoft.com/office/drawing/2014/main" id="{BAE243F7-00A1-4EF6-B3C6-7EFB43C684AF}"/>
              </a:ext>
            </a:extLst>
          </p:cNvPr>
          <p:cNvSpPr/>
          <p:nvPr/>
        </p:nvSpPr>
        <p:spPr>
          <a:xfrm>
            <a:off x="389622" y="4016317"/>
            <a:ext cx="6969737" cy="1169551"/>
          </a:xfrm>
          <a:prstGeom prst="rect">
            <a:avLst/>
          </a:prstGeom>
        </p:spPr>
        <p:txBody>
          <a:bodyPr wrap="square">
            <a:spAutoFit/>
          </a:bodyPr>
          <a:lstStyle/>
          <a:p>
            <a:r>
              <a:rPr lang="en" dirty="0">
                <a:latin typeface="Roboto Condensed Light"/>
                <a:ea typeface="Roboto Condensed Light"/>
                <a:cs typeface="Roboto Condensed Light"/>
                <a:sym typeface="Roboto Condensed Light"/>
              </a:rPr>
              <a:t>Il est possible d’attribué ou non un nom à une fonction, mais il faut savoir qu’il sera plus intéressant d’utiliser le nommage à des fins de déboguage, en effet si votre fonction renvoie une erreu, il sera bien plus facile de retrouver celle-ci avec son nom.</a:t>
            </a:r>
          </a:p>
          <a:p>
            <a:r>
              <a:rPr lang="en" dirty="0">
                <a:latin typeface="Roboto Condensed Light"/>
                <a:ea typeface="Roboto Condensed Light"/>
                <a:sym typeface="Roboto Condensed Light"/>
              </a:rPr>
              <a:t>Lorsqu’une fonction est contenu dans une variable “maFonction”, celle-ci seront considérée comme expression de fonction.</a:t>
            </a:r>
            <a:endParaRPr lang="fr-FR" dirty="0"/>
          </a:p>
        </p:txBody>
      </p:sp>
    </p:spTree>
    <p:extLst>
      <p:ext uri="{BB962C8B-B14F-4D97-AF65-F5344CB8AC3E}">
        <p14:creationId xmlns:p14="http://schemas.microsoft.com/office/powerpoint/2010/main" val="2569033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499915" y="2117501"/>
            <a:ext cx="4385819" cy="239032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Une fonction imbriqué est privée. On nomme ceci une « </a:t>
            </a:r>
            <a:r>
              <a:rPr lang="fr-FR" b="1" dirty="0" err="1">
                <a:latin typeface="Roboto Condensed Light"/>
                <a:ea typeface="Roboto Condensed Light"/>
                <a:cs typeface="Roboto Condensed Light"/>
                <a:sym typeface="Roboto Condensed Light"/>
              </a:rPr>
              <a:t>closure</a:t>
            </a:r>
            <a:r>
              <a:rPr lang="fr-FR" dirty="0">
                <a:latin typeface="Roboto Condensed Light"/>
                <a:ea typeface="Roboto Condensed Light"/>
                <a:cs typeface="Roboto Condensed Light"/>
                <a:sym typeface="Roboto Condensed Light"/>
              </a:rPr>
              <a:t> » puisque cette fonction interne fermera la fonction externe. Celle-ci peut  accéder utiliser les arguments et les variable de sa fonction parente, mais l’inverse n’est pas vraie :  la fonction externe ne peut accéder à ces éléments depuis la fonction interne, c’est pour cette raison qu’on la définit comme « </a:t>
            </a:r>
            <a:r>
              <a:rPr lang="fr-FR" b="1" dirty="0">
                <a:latin typeface="Roboto Condensed Light"/>
                <a:ea typeface="Roboto Condensed Light"/>
                <a:cs typeface="Roboto Condensed Light"/>
                <a:sym typeface="Roboto Condensed Light"/>
              </a:rPr>
              <a:t>privée</a:t>
            </a:r>
            <a:r>
              <a:rPr lang="fr-FR" dirty="0">
                <a:latin typeface="Roboto Condensed Light"/>
                <a:ea typeface="Roboto Condensed Light"/>
                <a:cs typeface="Roboto Condensed Light"/>
                <a:sym typeface="Roboto Condensed Light"/>
              </a:rPr>
              <a:t> »</a:t>
            </a: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48617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imbriqué avec closure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3" name="Image 2">
            <a:extLst>
              <a:ext uri="{FF2B5EF4-FFF2-40B4-BE49-F238E27FC236}">
                <a16:creationId xmlns:a16="http://schemas.microsoft.com/office/drawing/2014/main" id="{3714A000-6C4B-4B91-8F1F-842C6F86E631}"/>
              </a:ext>
            </a:extLst>
          </p:cNvPr>
          <p:cNvPicPr>
            <a:picLocks noChangeAspect="1"/>
          </p:cNvPicPr>
          <p:nvPr/>
        </p:nvPicPr>
        <p:blipFill>
          <a:blip r:embed="rId3"/>
          <a:stretch>
            <a:fillRect/>
          </a:stretch>
        </p:blipFill>
        <p:spPr>
          <a:xfrm>
            <a:off x="0" y="2163453"/>
            <a:ext cx="3592537" cy="2065508"/>
          </a:xfrm>
          <a:prstGeom prst="rect">
            <a:avLst/>
          </a:prstGeom>
        </p:spPr>
      </p:pic>
    </p:spTree>
    <p:extLst>
      <p:ext uri="{BB962C8B-B14F-4D97-AF65-F5344CB8AC3E}">
        <p14:creationId xmlns:p14="http://schemas.microsoft.com/office/powerpoint/2010/main" val="29617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4499915" y="2117501"/>
            <a:ext cx="4385819" cy="2390325"/>
          </a:xfrm>
          <a:prstGeom prst="rect">
            <a:avLst/>
          </a:prstGeom>
          <a:noFill/>
          <a:ln>
            <a:noFill/>
          </a:ln>
        </p:spPr>
        <p:txBody>
          <a:bodyPr spcFirstLastPara="1" wrap="square" lIns="91425" tIns="91425" rIns="91425" bIns="91425" anchor="t" anchorCtr="0">
            <a:noAutofit/>
          </a:bodyPr>
          <a:lstStyle/>
          <a:p>
            <a:pPr lvl="0"/>
            <a:r>
              <a:rPr lang="fr-FR" dirty="0">
                <a:latin typeface="Roboto Condensed Light"/>
                <a:ea typeface="Roboto Condensed Light"/>
                <a:cs typeface="Roboto Condensed Light"/>
                <a:sym typeface="Roboto Condensed Light"/>
              </a:rPr>
              <a:t>Elle est souvent utilisée pour réduire la syntaxe d'une fonction standardisé et n'a pas pour but d'être réutilisée. Elle ne possède par de scope </a:t>
            </a:r>
            <a:r>
              <a:rPr lang="fr-FR" dirty="0" err="1">
                <a:latin typeface="Roboto Condensed Light"/>
                <a:ea typeface="Roboto Condensed Light"/>
                <a:cs typeface="Roboto Condensed Light"/>
                <a:sym typeface="Roboto Condensed Light"/>
              </a:rPr>
              <a:t>this</a:t>
            </a:r>
            <a:r>
              <a:rPr lang="fr-FR" dirty="0">
                <a:latin typeface="Roboto Condensed Light"/>
                <a:ea typeface="Roboto Condensed Light"/>
                <a:cs typeface="Roboto Condensed Light"/>
                <a:sym typeface="Roboto Condensed Light"/>
              </a:rPr>
              <a:t>, </a:t>
            </a:r>
            <a:r>
              <a:rPr lang="fr-FR" dirty="0" err="1">
                <a:latin typeface="Roboto Condensed Light"/>
                <a:ea typeface="Roboto Condensed Light"/>
                <a:cs typeface="Roboto Condensed Light"/>
                <a:sym typeface="Roboto Condensed Light"/>
              </a:rPr>
              <a:t>target</a:t>
            </a:r>
            <a:r>
              <a:rPr lang="fr-FR" dirty="0">
                <a:latin typeface="Roboto Condensed Light"/>
                <a:ea typeface="Roboto Condensed Light"/>
                <a:cs typeface="Roboto Condensed Light"/>
                <a:sym typeface="Roboto Condensed Light"/>
              </a:rPr>
              <a:t>, etc.</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Dans cet exemple, nous renvoyons le nombre de charactère des chaines présente dans le tableau « </a:t>
            </a:r>
            <a:r>
              <a:rPr lang="fr-FR" dirty="0" err="1">
                <a:latin typeface="Roboto Condensed Light"/>
                <a:ea typeface="Roboto Condensed Light"/>
                <a:cs typeface="Roboto Condensed Light"/>
                <a:sym typeface="Roboto Condensed Light"/>
              </a:rPr>
              <a:t>frameworks</a:t>
            </a:r>
            <a:r>
              <a:rPr lang="fr-FR" dirty="0">
                <a:latin typeface="Roboto Condensed Light"/>
                <a:ea typeface="Roboto Condensed Light"/>
                <a:cs typeface="Roboto Condensed Light"/>
                <a:sym typeface="Roboto Condensed Light"/>
              </a:rPr>
              <a:t> ».</a:t>
            </a:r>
          </a:p>
          <a:p>
            <a:pPr lvl="0"/>
            <a:endParaRPr lang="fr-FR" dirty="0">
              <a:latin typeface="Roboto Condensed Light"/>
              <a:ea typeface="Roboto Condensed Light"/>
              <a:cs typeface="Roboto Condensed Light"/>
              <a:sym typeface="Roboto Condensed Light"/>
            </a:endParaRPr>
          </a:p>
          <a:p>
            <a:pPr lvl="0"/>
            <a:r>
              <a:rPr lang="fr-FR" dirty="0">
                <a:latin typeface="Roboto Condensed Light"/>
                <a:ea typeface="Roboto Condensed Light"/>
                <a:cs typeface="Roboto Condensed Light"/>
                <a:sym typeface="Roboto Condensed Light"/>
              </a:rPr>
              <a:t>Décryptons ceci : </a:t>
            </a:r>
          </a:p>
          <a:p>
            <a:pPr lvl="0"/>
            <a:r>
              <a:rPr lang="fr-FR" dirty="0">
                <a:latin typeface="Roboto Condensed Light"/>
                <a:ea typeface="Roboto Condensed Light"/>
                <a:cs typeface="Roboto Condensed Light"/>
                <a:sym typeface="Roboto Condensed Light"/>
              </a:rPr>
              <a:t>Nous utilisons la fonction </a:t>
            </a:r>
            <a:r>
              <a:rPr lang="fr-FR" dirty="0" err="1">
                <a:latin typeface="Roboto Condensed Light"/>
                <a:ea typeface="Roboto Condensed Light"/>
                <a:cs typeface="Roboto Condensed Light"/>
                <a:sym typeface="Roboto Condensed Light"/>
              </a:rPr>
              <a:t>map</a:t>
            </a:r>
            <a:r>
              <a:rPr lang="fr-FR" dirty="0">
                <a:latin typeface="Roboto Condensed Light"/>
                <a:ea typeface="Roboto Condensed Light"/>
                <a:cs typeface="Roboto Condensed Light"/>
                <a:sym typeface="Roboto Condensed Light"/>
              </a:rPr>
              <a:t> qui aura </a:t>
            </a:r>
            <a:r>
              <a:rPr lang="fr-FR" dirty="0" err="1">
                <a:latin typeface="Roboto Condensed Light"/>
                <a:ea typeface="Roboto Condensed Light"/>
                <a:cs typeface="Roboto Condensed Light"/>
                <a:sym typeface="Roboto Condensed Light"/>
              </a:rPr>
              <a:t>framework</a:t>
            </a:r>
            <a:r>
              <a:rPr lang="fr-FR" dirty="0">
                <a:latin typeface="Roboto Condensed Light"/>
                <a:ea typeface="Roboto Condensed Light"/>
                <a:cs typeface="Roboto Condensed Light"/>
                <a:sym typeface="Roboto Condensed Light"/>
              </a:rPr>
              <a:t> en paramètre, celui-ci représente ces chaînes après chaque itération et nous renvois le </a:t>
            </a:r>
            <a:r>
              <a:rPr lang="fr-FR" dirty="0" err="1">
                <a:latin typeface="Roboto Condensed Light"/>
                <a:ea typeface="Roboto Condensed Light"/>
                <a:cs typeface="Roboto Condensed Light"/>
                <a:sym typeface="Roboto Condensed Light"/>
              </a:rPr>
              <a:t>length</a:t>
            </a:r>
            <a:r>
              <a:rPr lang="fr-FR" dirty="0">
                <a:latin typeface="Roboto Condensed Light"/>
                <a:ea typeface="Roboto Condensed Light"/>
                <a:cs typeface="Roboto Condensed Light"/>
                <a:sym typeface="Roboto Condensed Light"/>
              </a:rPr>
              <a:t> de chacune</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48617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flêché  :</a:t>
            </a: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pic>
        <p:nvPicPr>
          <p:cNvPr id="3" name="Image 2">
            <a:extLst>
              <a:ext uri="{FF2B5EF4-FFF2-40B4-BE49-F238E27FC236}">
                <a16:creationId xmlns:a16="http://schemas.microsoft.com/office/drawing/2014/main" id="{3714A000-6C4B-4B91-8F1F-842C6F86E631}"/>
              </a:ext>
            </a:extLst>
          </p:cNvPr>
          <p:cNvPicPr>
            <a:picLocks noChangeAspect="1"/>
          </p:cNvPicPr>
          <p:nvPr/>
        </p:nvPicPr>
        <p:blipFill>
          <a:blip r:embed="rId3"/>
          <a:stretch>
            <a:fillRect/>
          </a:stretch>
        </p:blipFill>
        <p:spPr>
          <a:xfrm>
            <a:off x="0" y="2163453"/>
            <a:ext cx="3592537" cy="2065508"/>
          </a:xfrm>
          <a:prstGeom prst="rect">
            <a:avLst/>
          </a:prstGeom>
        </p:spPr>
      </p:pic>
    </p:spTree>
    <p:extLst>
      <p:ext uri="{BB962C8B-B14F-4D97-AF65-F5344CB8AC3E}">
        <p14:creationId xmlns:p14="http://schemas.microsoft.com/office/powerpoint/2010/main" val="1868785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244305" y="963261"/>
            <a:ext cx="8131878" cy="4180239"/>
          </a:xfrm>
          <a:prstGeom prst="rect">
            <a:avLst/>
          </a:prstGeom>
        </p:spPr>
        <p:txBody>
          <a:bodyPr spcFirstLastPara="1" wrap="square" lIns="91425" tIns="91425" rIns="91425" bIns="91425" anchor="t" anchorCtr="0">
            <a:noAutofit/>
          </a:bodyPr>
          <a:lstStyle/>
          <a:p>
            <a:pPr lvl="0" indent="-228600" algn="ctr">
              <a:lnSpc>
                <a:spcPct val="100000"/>
              </a:lnSpc>
              <a:buNone/>
            </a:pPr>
            <a:r>
              <a:rPr lang="fr-FR" sz="1400" b="1" dirty="0">
                <a:solidFill>
                  <a:srgbClr val="434343"/>
                </a:solidFill>
              </a:rPr>
              <a:t>La librairie </a:t>
            </a:r>
            <a:r>
              <a:rPr lang="fr-FR" sz="1400" b="1" dirty="0" err="1">
                <a:solidFill>
                  <a:srgbClr val="434343"/>
                </a:solidFill>
              </a:rPr>
              <a:t>Gsap</a:t>
            </a:r>
            <a:r>
              <a:rPr lang="fr-FR" sz="1400" b="1" dirty="0">
                <a:solidFill>
                  <a:srgbClr val="434343"/>
                </a:solidFill>
              </a:rPr>
              <a:t> permet entre-autre de créer des animation Javascript pour le Web moderne:</a:t>
            </a:r>
            <a:endParaRPr sz="1400" b="1" dirty="0">
              <a:solidFill>
                <a:srgbClr val="434343"/>
              </a:solidFill>
            </a:endParaRPr>
          </a:p>
          <a:p>
            <a:pPr marL="152400" lvl="0" indent="0">
              <a:lnSpc>
                <a:spcPct val="100000"/>
              </a:lnSpc>
              <a:spcBef>
                <a:spcPts val="1000"/>
              </a:spcBef>
              <a:buSzPts val="1200"/>
              <a:buNone/>
            </a:pPr>
            <a:r>
              <a:rPr lang="fr-FR" sz="1100" dirty="0">
                <a:solidFill>
                  <a:srgbClr val="434343"/>
                </a:solidFill>
              </a:rPr>
              <a:t>Pourquoi utiliser </a:t>
            </a:r>
            <a:r>
              <a:rPr lang="fr-FR" sz="1100" dirty="0" err="1">
                <a:solidFill>
                  <a:srgbClr val="434343"/>
                </a:solidFill>
              </a:rPr>
              <a:t>Gsap</a:t>
            </a:r>
            <a:r>
              <a:rPr lang="fr-FR" sz="1100" dirty="0">
                <a:solidFill>
                  <a:srgbClr val="434343"/>
                </a:solidFill>
              </a:rPr>
              <a:t> : </a:t>
            </a:r>
          </a:p>
          <a:p>
            <a:pPr marL="323850" lvl="0" indent="-171450">
              <a:lnSpc>
                <a:spcPct val="100000"/>
              </a:lnSpc>
              <a:spcBef>
                <a:spcPts val="1000"/>
              </a:spcBef>
              <a:buSzPts val="1200"/>
              <a:buFont typeface="Wingdings" panose="05000000000000000000" pitchFamily="2" charset="2"/>
              <a:buChar char="Ø"/>
            </a:pPr>
            <a:r>
              <a:rPr lang="fr-FR" sz="1100" dirty="0">
                <a:solidFill>
                  <a:srgbClr val="434343"/>
                </a:solidFill>
              </a:rPr>
              <a:t>Les performances : Sachez que vous pouvez tester les performances de cette librairie en vous rendant ici : https://greensock.com/js/speed.html . Ceci vous permettra comparer l’animation de particule sur les différents </a:t>
            </a:r>
            <a:r>
              <a:rPr lang="fr-FR" sz="1100" dirty="0" err="1">
                <a:solidFill>
                  <a:srgbClr val="434343"/>
                </a:solidFill>
              </a:rPr>
              <a:t>builds</a:t>
            </a:r>
            <a:r>
              <a:rPr lang="fr-FR" sz="1100" dirty="0">
                <a:solidFill>
                  <a:srgbClr val="434343"/>
                </a:solidFill>
              </a:rPr>
              <a:t> les plus utilisés sur le marché : jQuery, </a:t>
            </a:r>
            <a:r>
              <a:rPr lang="fr-FR" sz="1100" dirty="0" err="1">
                <a:solidFill>
                  <a:srgbClr val="434343"/>
                </a:solidFill>
              </a:rPr>
              <a:t>css</a:t>
            </a:r>
            <a:r>
              <a:rPr lang="fr-FR" sz="1100" dirty="0">
                <a:solidFill>
                  <a:srgbClr val="434343"/>
                </a:solidFill>
              </a:rPr>
              <a:t> transition (CSS 3), </a:t>
            </a:r>
            <a:r>
              <a:rPr lang="fr-FR" sz="1100" dirty="0" err="1">
                <a:solidFill>
                  <a:srgbClr val="434343"/>
                </a:solidFill>
              </a:rPr>
              <a:t>Zepto</a:t>
            </a:r>
            <a:r>
              <a:rPr lang="fr-FR" sz="1100" dirty="0">
                <a:solidFill>
                  <a:srgbClr val="434343"/>
                </a:solidFill>
              </a:rPr>
              <a:t>, etc. Vous vous rendrez compte que </a:t>
            </a:r>
            <a:r>
              <a:rPr lang="fr-FR" sz="1100" dirty="0" err="1">
                <a:solidFill>
                  <a:srgbClr val="434343"/>
                </a:solidFill>
              </a:rPr>
              <a:t>gsap</a:t>
            </a:r>
            <a:r>
              <a:rPr lang="fr-FR" sz="1100" dirty="0">
                <a:solidFill>
                  <a:srgbClr val="434343"/>
                </a:solidFill>
              </a:rPr>
              <a:t> tourne en tête avec plus 30 </a:t>
            </a:r>
            <a:r>
              <a:rPr lang="fr-FR" sz="1100" dirty="0" err="1">
                <a:solidFill>
                  <a:srgbClr val="434343"/>
                </a:solidFill>
              </a:rPr>
              <a:t>fps</a:t>
            </a:r>
            <a:br>
              <a:rPr lang="fr-FR" sz="1100" dirty="0">
                <a:solidFill>
                  <a:srgbClr val="434343"/>
                </a:solidFill>
              </a:rPr>
            </a:br>
            <a:endParaRPr lang="fr-FR" sz="1100" dirty="0">
              <a:solidFill>
                <a:srgbClr val="434343"/>
              </a:solidFill>
            </a:endParaRPr>
          </a:p>
          <a:p>
            <a:pPr marL="323850" lvl="0" indent="-171450">
              <a:lnSpc>
                <a:spcPct val="100000"/>
              </a:lnSpc>
              <a:spcBef>
                <a:spcPts val="1000"/>
              </a:spcBef>
              <a:buSzPts val="1200"/>
              <a:buFont typeface="Wingdings" panose="05000000000000000000" pitchFamily="2" charset="2"/>
              <a:buChar char="Ø"/>
            </a:pPr>
            <a:r>
              <a:rPr lang="fr-FR" sz="1100" dirty="0">
                <a:solidFill>
                  <a:srgbClr val="434343"/>
                </a:solidFill>
              </a:rPr>
              <a:t>Compatibilité : Il fonctionne aussi bien sur les nouveaux navigateur que sur les anciens. Il est aussi compatible avec  </a:t>
            </a:r>
            <a:r>
              <a:rPr lang="fr-FR" sz="1100" dirty="0" err="1">
                <a:solidFill>
                  <a:srgbClr val="434343"/>
                </a:solidFill>
              </a:rPr>
              <a:t>React</a:t>
            </a:r>
            <a:r>
              <a:rPr lang="fr-FR" sz="1100" dirty="0">
                <a:solidFill>
                  <a:srgbClr val="434343"/>
                </a:solidFill>
              </a:rPr>
              <a:t>, Vue, </a:t>
            </a:r>
            <a:r>
              <a:rPr lang="fr-FR" sz="1100" dirty="0" err="1">
                <a:solidFill>
                  <a:srgbClr val="434343"/>
                </a:solidFill>
              </a:rPr>
              <a:t>Angular</a:t>
            </a:r>
            <a:r>
              <a:rPr lang="fr-FR" sz="1100" dirty="0">
                <a:solidFill>
                  <a:srgbClr val="434343"/>
                </a:solidFill>
              </a:rPr>
              <a:t>, Backbone, …</a:t>
            </a:r>
            <a:br>
              <a:rPr lang="fr-FR" sz="1100" dirty="0">
                <a:solidFill>
                  <a:srgbClr val="434343"/>
                </a:solidFill>
              </a:rPr>
            </a:br>
            <a:endParaRPr lang="fr-FR" sz="1100" dirty="0">
              <a:solidFill>
                <a:srgbClr val="434343"/>
              </a:solidFill>
            </a:endParaRPr>
          </a:p>
          <a:p>
            <a:pPr marL="323850" lvl="0" indent="-171450">
              <a:lnSpc>
                <a:spcPct val="100000"/>
              </a:lnSpc>
              <a:spcBef>
                <a:spcPts val="1000"/>
              </a:spcBef>
              <a:buSzPts val="1200"/>
              <a:buFont typeface="Wingdings" panose="05000000000000000000" pitchFamily="2" charset="2"/>
              <a:buChar char="Ø"/>
            </a:pPr>
            <a:r>
              <a:rPr lang="fr-FR" sz="1100" dirty="0">
                <a:solidFill>
                  <a:srgbClr val="434343"/>
                </a:solidFill>
              </a:rPr>
              <a:t>Facilité d’utilisation : Grace à une documentation extrêmement fournis, vous n’aurez jamais de mal à trouver des exemples proches de vos besoins en ratissant la toile.</a:t>
            </a:r>
            <a:br>
              <a:rPr lang="fr-FR" sz="1100" dirty="0">
                <a:solidFill>
                  <a:srgbClr val="434343"/>
                </a:solidFill>
              </a:rPr>
            </a:br>
            <a:endParaRPr lang="fr-FR" sz="1100"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Qu’est-ce que Gsap</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de fonction</a:t>
            </a:r>
            <a:endParaRPr dirty="0"/>
          </a:p>
        </p:txBody>
      </p:sp>
      <p:sp>
        <p:nvSpPr>
          <p:cNvPr id="258" name="Google Shape;258;p41"/>
          <p:cNvSpPr txBox="1"/>
          <p:nvPr/>
        </p:nvSpPr>
        <p:spPr>
          <a:xfrm>
            <a:off x="3878877" y="1817355"/>
            <a:ext cx="4385819" cy="2559201"/>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 type de fonction permet de retourner plusieurs valeurs à l’inverse des fonction classique. Pour se faire, sa déclaration est suivit de « * » et de l’utilisation du mot clé </a:t>
            </a:r>
            <a:r>
              <a:rPr lang="fr-FR" dirty="0" err="1">
                <a:latin typeface="Roboto Condensed Light"/>
                <a:ea typeface="Roboto Condensed Light"/>
                <a:cs typeface="Roboto Condensed Light"/>
                <a:sym typeface="Roboto Condensed Light"/>
              </a:rPr>
              <a:t>yield</a:t>
            </a:r>
            <a:r>
              <a:rPr lang="fr-FR" dirty="0">
                <a:latin typeface="Roboto Condensed Light"/>
                <a:ea typeface="Roboto Condensed Light"/>
                <a:cs typeface="Roboto Condensed Light"/>
                <a:sym typeface="Roboto Condensed Light"/>
              </a:rPr>
              <a:t> qui retournera sa valeur associée. </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r>
              <a:rPr lang="fr-FR" dirty="0">
                <a:latin typeface="Roboto Condensed Light"/>
                <a:ea typeface="Roboto Condensed Light"/>
                <a:cs typeface="Roboto Condensed Light"/>
                <a:sym typeface="Roboto Condensed Light"/>
              </a:rPr>
              <a:t>L’Object </a:t>
            </a:r>
            <a:r>
              <a:rPr lang="fr-FR" dirty="0" err="1">
                <a:latin typeface="Roboto Condensed Light"/>
                <a:ea typeface="Roboto Condensed Light"/>
                <a:cs typeface="Roboto Condensed Light"/>
                <a:sym typeface="Roboto Condensed Light"/>
              </a:rPr>
              <a:t>Generator</a:t>
            </a:r>
            <a:r>
              <a:rPr lang="fr-FR" dirty="0">
                <a:latin typeface="Roboto Condensed Light"/>
                <a:ea typeface="Roboto Condensed Light"/>
                <a:cs typeface="Roboto Condensed Light"/>
                <a:sym typeface="Roboto Condensed Light"/>
              </a:rPr>
              <a:t> nous permets d’utiliser trois méthodes :</a:t>
            </a:r>
          </a:p>
          <a:p>
            <a:pPr marL="285750" lvl="0" indent="-285750" algn="l" rtl="0">
              <a:spcBef>
                <a:spcPts val="0"/>
              </a:spcBef>
              <a:spcAft>
                <a:spcPts val="0"/>
              </a:spcAft>
              <a:buFontTx/>
              <a:buChar char="-"/>
            </a:pPr>
            <a:r>
              <a:rPr lang="fr-FR" dirty="0" err="1">
                <a:solidFill>
                  <a:srgbClr val="C00000"/>
                </a:solidFill>
                <a:latin typeface="Roboto Condensed Light"/>
                <a:ea typeface="Roboto Condensed Light"/>
                <a:cs typeface="Roboto Condensed Light"/>
                <a:sym typeface="Roboto Condensed Light"/>
              </a:rPr>
              <a:t>next</a:t>
            </a:r>
            <a:r>
              <a:rPr lang="fr-FR" dirty="0">
                <a:solidFill>
                  <a:srgbClr val="C00000"/>
                </a:solidFill>
                <a:latin typeface="Roboto Condensed Light"/>
                <a:ea typeface="Roboto Condensed Light"/>
                <a:cs typeface="Roboto Condensed Light"/>
                <a:sym typeface="Roboto Condensed Light"/>
              </a:rPr>
              <a:t>() </a:t>
            </a:r>
            <a:r>
              <a:rPr lang="fr-FR" dirty="0">
                <a:latin typeface="Roboto Condensed Light"/>
                <a:ea typeface="Roboto Condensed Light"/>
                <a:cs typeface="Roboto Condensed Light"/>
                <a:sym typeface="Roboto Condensed Light"/>
              </a:rPr>
              <a:t>renvoie la valeur générée via </a:t>
            </a:r>
            <a:r>
              <a:rPr lang="fr-FR" dirty="0" err="1">
                <a:latin typeface="Roboto Condensed Light"/>
                <a:ea typeface="Roboto Condensed Light"/>
                <a:cs typeface="Roboto Condensed Light"/>
                <a:sym typeface="Roboto Condensed Light"/>
              </a:rPr>
              <a:t>yield</a:t>
            </a:r>
            <a:endParaRPr lang="fr-FR" dirty="0">
              <a:latin typeface="Roboto Condensed Light"/>
              <a:ea typeface="Roboto Condensed Light"/>
              <a:cs typeface="Roboto Condensed Light"/>
              <a:sym typeface="Roboto Condensed Light"/>
            </a:endParaRPr>
          </a:p>
          <a:p>
            <a:pPr marL="285750" lvl="0" indent="-285750" algn="l" rtl="0">
              <a:spcBef>
                <a:spcPts val="0"/>
              </a:spcBef>
              <a:spcAft>
                <a:spcPts val="0"/>
              </a:spcAft>
              <a:buFontTx/>
              <a:buChar char="-"/>
            </a:pPr>
            <a:r>
              <a:rPr lang="fr-FR" dirty="0">
                <a:solidFill>
                  <a:srgbClr val="C00000"/>
                </a:solidFill>
                <a:latin typeface="Roboto Condensed Light"/>
                <a:ea typeface="Roboto Condensed Light"/>
                <a:cs typeface="Roboto Condensed Light"/>
                <a:sym typeface="Roboto Condensed Light"/>
              </a:rPr>
              <a:t>return() </a:t>
            </a:r>
            <a:r>
              <a:rPr lang="fr-FR" dirty="0">
                <a:latin typeface="Roboto Condensed Light"/>
                <a:ea typeface="Roboto Condensed Light"/>
                <a:cs typeface="Roboto Condensed Light"/>
                <a:sym typeface="Roboto Condensed Light"/>
              </a:rPr>
              <a:t>renvoie une valeur et clôture la génération du générateur</a:t>
            </a:r>
          </a:p>
          <a:p>
            <a:pPr marL="285750" lvl="0" indent="-285750" algn="l" rtl="0">
              <a:spcBef>
                <a:spcPts val="0"/>
              </a:spcBef>
              <a:spcAft>
                <a:spcPts val="0"/>
              </a:spcAft>
              <a:buFontTx/>
              <a:buChar char="-"/>
            </a:pPr>
            <a:r>
              <a:rPr lang="fr-FR" dirty="0" err="1">
                <a:solidFill>
                  <a:srgbClr val="C00000"/>
                </a:solidFill>
                <a:latin typeface="Roboto Condensed Light"/>
                <a:ea typeface="Roboto Condensed Light"/>
                <a:cs typeface="Roboto Condensed Light"/>
                <a:sym typeface="Roboto Condensed Light"/>
              </a:rPr>
              <a:t>throw</a:t>
            </a:r>
            <a:r>
              <a:rPr lang="fr-FR" dirty="0">
                <a:solidFill>
                  <a:srgbClr val="C00000"/>
                </a:solidFill>
                <a:latin typeface="Roboto Condensed Light"/>
                <a:ea typeface="Roboto Condensed Light"/>
                <a:cs typeface="Roboto Condensed Light"/>
                <a:sym typeface="Roboto Condensed Light"/>
              </a:rPr>
              <a:t>() </a:t>
            </a:r>
            <a:r>
              <a:rPr lang="fr-FR" dirty="0">
                <a:solidFill>
                  <a:schemeClr val="tx1">
                    <a:lumMod val="95000"/>
                    <a:lumOff val="5000"/>
                  </a:schemeClr>
                </a:solidFill>
                <a:latin typeface="Roboto Condensed Light"/>
                <a:ea typeface="Roboto Condensed Light"/>
                <a:cs typeface="Roboto Condensed Light"/>
                <a:sym typeface="Roboto Condensed Light"/>
              </a:rPr>
              <a:t>permet de lever une exception lors d’un renvoi d’erreur</a:t>
            </a:r>
            <a:endParaRPr lang="fr-FR" dirty="0">
              <a:solidFill>
                <a:srgbClr val="C00000"/>
              </a:solidFill>
              <a:latin typeface="Roboto Condensed Light"/>
              <a:ea typeface="Roboto Condensed Light"/>
              <a:cs typeface="Roboto Condensed Light"/>
              <a:sym typeface="Roboto Condensed Light"/>
            </a:endParaRP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231584"/>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Fonction génératrice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197" y="1876284"/>
            <a:ext cx="2093100" cy="0"/>
          </a:xfrm>
          <a:prstGeom prst="straightConnector1">
            <a:avLst/>
          </a:prstGeom>
          <a:noFill/>
          <a:ln w="9525" cap="flat" cmpd="sng">
            <a:solidFill>
              <a:srgbClr val="434343"/>
            </a:solidFill>
            <a:prstDash val="solid"/>
            <a:round/>
            <a:headEnd type="none" w="med" len="med"/>
            <a:tailEnd type="none" w="med" len="med"/>
          </a:ln>
        </p:spPr>
      </p:cxnSp>
      <p:pic>
        <p:nvPicPr>
          <p:cNvPr id="4" name="Image 3">
            <a:extLst>
              <a:ext uri="{FF2B5EF4-FFF2-40B4-BE49-F238E27FC236}">
                <a16:creationId xmlns:a16="http://schemas.microsoft.com/office/drawing/2014/main" id="{C59CDE66-F7B4-492D-A9C9-7A934CA22572}"/>
              </a:ext>
            </a:extLst>
          </p:cNvPr>
          <p:cNvPicPr>
            <a:picLocks noChangeAspect="1"/>
          </p:cNvPicPr>
          <p:nvPr/>
        </p:nvPicPr>
        <p:blipFill>
          <a:blip r:embed="rId3"/>
          <a:stretch>
            <a:fillRect/>
          </a:stretch>
        </p:blipFill>
        <p:spPr>
          <a:xfrm>
            <a:off x="39100" y="1515183"/>
            <a:ext cx="3573287" cy="2692497"/>
          </a:xfrm>
          <a:prstGeom prst="rect">
            <a:avLst/>
          </a:prstGeom>
        </p:spPr>
      </p:pic>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738664"/>
          </a:xfrm>
          <a:prstGeom prst="rect">
            <a:avLst/>
          </a:prstGeom>
        </p:spPr>
        <p:txBody>
          <a:bodyPr wrap="square">
            <a:spAutoFit/>
          </a:bodyPr>
          <a:lstStyle/>
          <a:p>
            <a:r>
              <a:rPr lang="fr-FR" sz="1050" dirty="0">
                <a:latin typeface="Roboto Condensed Light"/>
                <a:ea typeface="Roboto Condensed Light"/>
                <a:cs typeface="Roboto Condensed Light"/>
                <a:sym typeface="Roboto Condensed Light"/>
              </a:rPr>
              <a:t>Dans notre exemple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 possède trois valeur de renvoie : 1, 2 et 3. Lorsque nous associons la constante « val » à la fonction «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 » depuis la boucle for, nous déclenchons ces actions :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=0 + 1 &gt;&gt;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 1+2 &gt;&gt; </a:t>
            </a:r>
            <a:r>
              <a:rPr lang="fr-FR" sz="1050" dirty="0" err="1">
                <a:latin typeface="Roboto Condensed Light"/>
                <a:ea typeface="Roboto Condensed Light"/>
                <a:cs typeface="Roboto Condensed Light"/>
                <a:sym typeface="Roboto Condensed Light"/>
              </a:rPr>
              <a:t>num</a:t>
            </a:r>
            <a:r>
              <a:rPr lang="fr-FR" sz="1050" dirty="0">
                <a:latin typeface="Roboto Condensed Light"/>
                <a:ea typeface="Roboto Condensed Light"/>
                <a:cs typeface="Roboto Condensed Light"/>
                <a:sym typeface="Roboto Condensed Light"/>
              </a:rPr>
              <a:t> = 3 + 3, la valeur de droite représente les </a:t>
            </a:r>
            <a:r>
              <a:rPr lang="fr-FR" sz="1050" dirty="0" err="1">
                <a:latin typeface="Roboto Condensed Light"/>
                <a:ea typeface="Roboto Condensed Light"/>
                <a:cs typeface="Roboto Condensed Light"/>
                <a:sym typeface="Roboto Condensed Light"/>
              </a:rPr>
              <a:t>yield</a:t>
            </a:r>
            <a:r>
              <a:rPr lang="fr-FR" sz="1050" dirty="0">
                <a:latin typeface="Roboto Condensed Light"/>
                <a:ea typeface="Roboto Condensed Light"/>
                <a:cs typeface="Roboto Condensed Light"/>
                <a:sym typeface="Roboto Condensed Light"/>
              </a:rPr>
              <a:t> définit dans </a:t>
            </a:r>
            <a:r>
              <a:rPr lang="fr-FR" sz="1050" dirty="0" err="1">
                <a:latin typeface="Roboto Condensed Light"/>
                <a:ea typeface="Roboto Condensed Light"/>
                <a:cs typeface="Roboto Condensed Light"/>
                <a:sym typeface="Roboto Condensed Light"/>
              </a:rPr>
              <a:t>foo</a:t>
            </a:r>
            <a:r>
              <a:rPr lang="fr-FR" sz="1050" dirty="0">
                <a:latin typeface="Roboto Condensed Light"/>
                <a:ea typeface="Roboto Condensed Light"/>
                <a:cs typeface="Roboto Condensed Light"/>
                <a:sym typeface="Roboto Condensed Light"/>
              </a:rPr>
              <a:t>().</a:t>
            </a:r>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771767" y="4360055"/>
            <a:ext cx="2093100" cy="0"/>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052936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760837" y="2299513"/>
            <a:ext cx="7796830" cy="1873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Qu’est-ce qu’une boucle : </a:t>
            </a:r>
            <a:br>
              <a:rPr lang="en" dirty="0"/>
            </a:br>
            <a:endParaRPr lang="en" dirty="0"/>
          </a:p>
          <a:p>
            <a:pPr marL="285750" lvl="0" indent="-285750" algn="l" rtl="0">
              <a:spcBef>
                <a:spcPts val="0"/>
              </a:spcBef>
              <a:spcAft>
                <a:spcPts val="0"/>
              </a:spcAft>
              <a:buFont typeface="Wingdings" panose="05000000000000000000" pitchFamily="2" charset="2"/>
              <a:buChar char="v"/>
            </a:pPr>
            <a:r>
              <a:rPr lang="en" dirty="0"/>
              <a:t>Les boucles offres la possibilité de réitérer des actions simplement et éfficacement.</a:t>
            </a:r>
          </a:p>
          <a:p>
            <a:pPr marL="285750" lvl="0" indent="-285750" algn="l" rtl="0">
              <a:spcBef>
                <a:spcPts val="0"/>
              </a:spcBef>
              <a:spcAft>
                <a:spcPts val="0"/>
              </a:spcAft>
              <a:buFont typeface="Wingdings" panose="05000000000000000000" pitchFamily="2" charset="2"/>
              <a:buChar char="v"/>
            </a:pPr>
            <a:r>
              <a:rPr lang="en" dirty="0"/>
              <a:t>En fonction de vos besoins, il est possible de choisir le type de boucle qui sera pour vous le plus adapté, sachez qu’il en existe 9 en JavaScript (Vanilla), nous allons y ajouter la boucle $.each liée à jQuery.</a:t>
            </a:r>
          </a:p>
          <a:p>
            <a:pPr marL="285750" lvl="0" indent="-285750" algn="l" rtl="0">
              <a:spcBef>
                <a:spcPts val="0"/>
              </a:spcBef>
              <a:spcAft>
                <a:spcPts val="0"/>
              </a:spcAft>
              <a:buFont typeface="Wingdings" panose="05000000000000000000" pitchFamily="2" charset="2"/>
              <a:buChar char="v"/>
            </a:pPr>
            <a:r>
              <a:rPr lang="en" dirty="0"/>
              <a:t>Pour des raisons évidente de temps, nous verrons celles qui sont les plus utilisées et qui ne poseront pas de problème de boucle infinie. Voici tout de même la liste de ces neuf boucles : </a:t>
            </a:r>
          </a:p>
        </p:txBody>
      </p:sp>
      <p:sp>
        <p:nvSpPr>
          <p:cNvPr id="206" name="Google Shape;206;p37"/>
          <p:cNvSpPr txBox="1">
            <a:spLocks noGrp="1"/>
          </p:cNvSpPr>
          <p:nvPr>
            <p:ph type="ctrTitle"/>
          </p:nvPr>
        </p:nvSpPr>
        <p:spPr>
          <a:xfrm>
            <a:off x="2638349" y="376498"/>
            <a:ext cx="4376703" cy="1689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Les boucles</a:t>
            </a:r>
            <a:endParaRPr dirty="0"/>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4800" y="4927864"/>
            <a:ext cx="4574400" cy="0"/>
          </a:xfrm>
          <a:prstGeom prst="straightConnector1">
            <a:avLst/>
          </a:prstGeom>
          <a:noFill/>
          <a:ln w="9525" cap="flat" cmpd="sng">
            <a:solidFill>
              <a:srgbClr val="434343"/>
            </a:solidFill>
            <a:prstDash val="solid"/>
            <a:round/>
            <a:headEnd type="none" w="med" len="med"/>
            <a:tailEnd type="none" w="med" len="med"/>
          </a:ln>
        </p:spPr>
      </p:cxnSp>
      <p:sp>
        <p:nvSpPr>
          <p:cNvPr id="2" name="Rectangle 1">
            <a:extLst>
              <a:ext uri="{FF2B5EF4-FFF2-40B4-BE49-F238E27FC236}">
                <a16:creationId xmlns:a16="http://schemas.microsoft.com/office/drawing/2014/main" id="{322C1F79-2F8D-4A3A-84F3-46BA38526F5B}"/>
              </a:ext>
            </a:extLst>
          </p:cNvPr>
          <p:cNvSpPr/>
          <p:nvPr/>
        </p:nvSpPr>
        <p:spPr>
          <a:xfrm>
            <a:off x="1490263" y="4036915"/>
            <a:ext cx="4572000" cy="954107"/>
          </a:xfrm>
          <a:prstGeom prst="rect">
            <a:avLst/>
          </a:prstGeom>
        </p:spPr>
        <p:txBody>
          <a:bodyPr>
            <a:spAutoFit/>
          </a:bodyPr>
          <a:lstStyle/>
          <a:p>
            <a:r>
              <a:rPr lang="fr-FR" u="sng" dirty="0">
                <a:solidFill>
                  <a:srgbClr val="005282"/>
                </a:solidFill>
                <a:latin typeface="arial" panose="020B0604020202020204" pitchFamily="34" charset="0"/>
                <a:hlinkClick r:id="rId3"/>
              </a:rPr>
              <a:t>Instruction for</a:t>
            </a:r>
            <a:r>
              <a:rPr lang="fr-FR" dirty="0">
                <a:solidFill>
                  <a:srgbClr val="1B1B1B"/>
                </a:solidFill>
                <a:latin typeface="arial" panose="020B0604020202020204" pitchFamily="34" charset="0"/>
              </a:rPr>
              <a:t> , </a:t>
            </a:r>
            <a:r>
              <a:rPr lang="fr-FR" dirty="0">
                <a:solidFill>
                  <a:srgbClr val="1B1B1B"/>
                </a:solidFill>
                <a:latin typeface="arial" panose="020B0604020202020204" pitchFamily="34" charset="0"/>
                <a:hlinkClick r:id="rId4"/>
              </a:rPr>
              <a:t>instruction </a:t>
            </a:r>
            <a:r>
              <a:rPr lang="fr-FR" dirty="0" err="1">
                <a:solidFill>
                  <a:srgbClr val="1B1B1B"/>
                </a:solidFill>
                <a:latin typeface="arial" panose="020B0604020202020204" pitchFamily="34" charset="0"/>
                <a:hlinkClick r:id="rId4"/>
              </a:rPr>
              <a:t>forEach</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5"/>
              </a:rPr>
              <a:t>instruction do...</a:t>
            </a:r>
            <a:r>
              <a:rPr lang="fr-FR" u="sng" dirty="0" err="1">
                <a:solidFill>
                  <a:srgbClr val="005282"/>
                </a:solidFill>
                <a:latin typeface="arial" panose="020B0604020202020204" pitchFamily="34" charset="0"/>
                <a:hlinkClick r:id="rId5"/>
              </a:rPr>
              <a:t>while</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6"/>
              </a:rPr>
              <a:t>instruction </a:t>
            </a:r>
            <a:r>
              <a:rPr lang="fr-FR" u="sng" dirty="0" err="1">
                <a:solidFill>
                  <a:srgbClr val="005282"/>
                </a:solidFill>
                <a:latin typeface="arial" panose="020B0604020202020204" pitchFamily="34" charset="0"/>
                <a:hlinkClick r:id="rId6"/>
              </a:rPr>
              <a:t>while</a:t>
            </a:r>
            <a:r>
              <a:rPr lang="fr-FR" dirty="0">
                <a:solidFill>
                  <a:srgbClr val="1B1B1B"/>
                </a:solidFill>
                <a:latin typeface="arial" panose="020B0604020202020204" pitchFamily="34" charset="0"/>
              </a:rPr>
              <a:t>, </a:t>
            </a:r>
            <a:r>
              <a:rPr lang="fr-FR" u="sng" dirty="0">
                <a:solidFill>
                  <a:srgbClr val="005282"/>
                </a:solidFill>
                <a:latin typeface="arial" panose="020B0604020202020204" pitchFamily="34" charset="0"/>
                <a:hlinkClick r:id="rId7"/>
              </a:rPr>
              <a:t>instruction label</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8"/>
              </a:rPr>
              <a:t>instruction break</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9"/>
              </a:rPr>
              <a:t>instruction continue</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10"/>
              </a:rPr>
              <a:t>instruction for...in</a:t>
            </a:r>
            <a:r>
              <a:rPr lang="fr-FR" u="sng" dirty="0">
                <a:solidFill>
                  <a:srgbClr val="005282"/>
                </a:solidFill>
                <a:latin typeface="arial" panose="020B0604020202020204" pitchFamily="34" charset="0"/>
              </a:rPr>
              <a:t>, </a:t>
            </a:r>
            <a:r>
              <a:rPr lang="fr-FR" u="sng" dirty="0">
                <a:solidFill>
                  <a:srgbClr val="005282"/>
                </a:solidFill>
                <a:latin typeface="arial" panose="020B0604020202020204" pitchFamily="34" charset="0"/>
                <a:hlinkClick r:id="rId11"/>
              </a:rPr>
              <a:t>instruction for...of</a:t>
            </a:r>
            <a:endParaRPr lang="fr-FR" dirty="0">
              <a:solidFill>
                <a:srgbClr val="1B1B1B"/>
              </a:solidFill>
              <a:latin typeface="arial" panose="020B0604020202020204" pitchFamily="34" charset="0"/>
            </a:endParaRPr>
          </a:p>
        </p:txBody>
      </p:sp>
    </p:spTree>
    <p:extLst>
      <p:ext uri="{BB962C8B-B14F-4D97-AF65-F5344CB8AC3E}">
        <p14:creationId xmlns:p14="http://schemas.microsoft.com/office/powerpoint/2010/main" val="315540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78877" y="1829327"/>
            <a:ext cx="4657850" cy="281945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Cette boucle va répéter des instructions tant que la condition liée n’est pas remplis. Dans cet exemple nous récupérons l’ensemble des div ayant la classe « </a:t>
            </a:r>
            <a:r>
              <a:rPr lang="fr-FR" dirty="0" err="1">
                <a:latin typeface="Roboto Condensed Light"/>
                <a:ea typeface="Roboto Condensed Light"/>
                <a:cs typeface="Roboto Condensed Light"/>
                <a:sym typeface="Roboto Condensed Light"/>
              </a:rPr>
              <a:t>elem</a:t>
            </a:r>
            <a:r>
              <a:rPr lang="fr-FR" dirty="0">
                <a:latin typeface="Roboto Condensed Light"/>
                <a:ea typeface="Roboto Condensed Light"/>
                <a:cs typeface="Roboto Condensed Light"/>
                <a:sym typeface="Roboto Condensed Light"/>
              </a:rPr>
              <a:t> », notre boucle génère une variable i qui vaudra de 0 à </a:t>
            </a:r>
            <a:r>
              <a:rPr lang="fr-FR" dirty="0" err="1">
                <a:latin typeface="Roboto Condensed Light"/>
                <a:ea typeface="Roboto Condensed Light"/>
                <a:cs typeface="Roboto Condensed Light"/>
                <a:sym typeface="Roboto Condensed Light"/>
              </a:rPr>
              <a:t>elem.length</a:t>
            </a:r>
            <a:r>
              <a:rPr lang="fr-FR" dirty="0">
                <a:latin typeface="Roboto Condensed Light"/>
                <a:ea typeface="Roboto Condensed Light"/>
                <a:cs typeface="Roboto Condensed Light"/>
                <a:sym typeface="Roboto Condensed Light"/>
              </a:rPr>
              <a:t> soit le nombre de div « </a:t>
            </a:r>
            <a:r>
              <a:rPr lang="fr-FR" dirty="0" err="1">
                <a:latin typeface="Roboto Condensed Light"/>
                <a:ea typeface="Roboto Condensed Light"/>
                <a:cs typeface="Roboto Condensed Light"/>
                <a:sym typeface="Roboto Condensed Light"/>
              </a:rPr>
              <a:t>elem</a:t>
            </a:r>
            <a:r>
              <a:rPr lang="fr-FR" dirty="0">
                <a:latin typeface="Roboto Condensed Light"/>
                <a:ea typeface="Roboto Condensed Light"/>
                <a:cs typeface="Roboto Condensed Light"/>
                <a:sym typeface="Roboto Condensed Light"/>
              </a:rPr>
              <a:t> » -1 (puisque la première itération débute à 0), d’où la création de la let </a:t>
            </a:r>
            <a:r>
              <a:rPr lang="fr-FR" dirty="0" err="1">
                <a:latin typeface="Roboto Condensed Light"/>
                <a:ea typeface="Roboto Condensed Light"/>
                <a:cs typeface="Roboto Condensed Light"/>
                <a:sym typeface="Roboto Condensed Light"/>
              </a:rPr>
              <a:t>cmp</a:t>
            </a:r>
            <a:r>
              <a:rPr lang="fr-FR" dirty="0">
                <a:latin typeface="Roboto Condensed Light"/>
                <a:ea typeface="Roboto Condensed Light"/>
                <a:cs typeface="Roboto Condensed Light"/>
                <a:sym typeface="Roboto Condensed Light"/>
              </a:rPr>
              <a:t> qui possède un i+1 et nous permettra ensuite de cibler les id elem-1, … elem-5.</a:t>
            </a: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r>
              <a:rPr lang="fr-FR" dirty="0">
                <a:latin typeface="Roboto Condensed Light"/>
                <a:ea typeface="Roboto Condensed Light"/>
                <a:cs typeface="Roboto Condensed Light"/>
                <a:sym typeface="Roboto Condensed Light"/>
              </a:rPr>
              <a:t>Notre boucle va donc comporter 5 itération, la première va cibler #elem-1 et ajouter lui ajouter le texte ‘Cible N° 1’, lors des autres itérations, la variable </a:t>
            </a:r>
            <a:r>
              <a:rPr lang="fr-FR" dirty="0" err="1">
                <a:latin typeface="Roboto Condensed Light"/>
                <a:ea typeface="Roboto Condensed Light"/>
                <a:cs typeface="Roboto Condensed Light"/>
                <a:sym typeface="Roboto Condensed Light"/>
              </a:rPr>
              <a:t>cmp</a:t>
            </a:r>
            <a:r>
              <a:rPr lang="fr-FR" dirty="0">
                <a:latin typeface="Roboto Condensed Light"/>
                <a:ea typeface="Roboto Condensed Light"/>
                <a:cs typeface="Roboto Condensed Light"/>
                <a:sym typeface="Roboto Condensed Light"/>
              </a:rPr>
              <a:t> sera implémenté a	fin de cibler l’ensemble de nos éléments</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for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2E3DB386-1B44-4EF4-A991-5DC6D179E7C9}"/>
              </a:ext>
            </a:extLst>
          </p:cNvPr>
          <p:cNvPicPr>
            <a:picLocks noChangeAspect="1"/>
          </p:cNvPicPr>
          <p:nvPr/>
        </p:nvPicPr>
        <p:blipFill>
          <a:blip r:embed="rId3"/>
          <a:stretch>
            <a:fillRect/>
          </a:stretch>
        </p:blipFill>
        <p:spPr>
          <a:xfrm>
            <a:off x="68680" y="1379949"/>
            <a:ext cx="2330303" cy="1243633"/>
          </a:xfrm>
          <a:prstGeom prst="rect">
            <a:avLst/>
          </a:prstGeom>
        </p:spPr>
      </p:pic>
      <p:pic>
        <p:nvPicPr>
          <p:cNvPr id="3" name="Image 2">
            <a:extLst>
              <a:ext uri="{FF2B5EF4-FFF2-40B4-BE49-F238E27FC236}">
                <a16:creationId xmlns:a16="http://schemas.microsoft.com/office/drawing/2014/main" id="{6C2E33D5-1A54-4113-BFA1-B9CC8E1E2F47}"/>
              </a:ext>
            </a:extLst>
          </p:cNvPr>
          <p:cNvPicPr>
            <a:picLocks noChangeAspect="1"/>
          </p:cNvPicPr>
          <p:nvPr/>
        </p:nvPicPr>
        <p:blipFill>
          <a:blip r:embed="rId4"/>
          <a:stretch>
            <a:fillRect/>
          </a:stretch>
        </p:blipFill>
        <p:spPr>
          <a:xfrm>
            <a:off x="68680" y="2704482"/>
            <a:ext cx="3792342" cy="1543549"/>
          </a:xfrm>
          <a:prstGeom prst="rect">
            <a:avLst/>
          </a:prstGeom>
        </p:spPr>
      </p:pic>
    </p:spTree>
    <p:extLst>
      <p:ext uri="{BB962C8B-B14F-4D97-AF65-F5344CB8AC3E}">
        <p14:creationId xmlns:p14="http://schemas.microsoft.com/office/powerpoint/2010/main" val="8740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Déclaration d’une boucle</a:t>
            </a:r>
            <a:endParaRPr dirty="0"/>
          </a:p>
        </p:txBody>
      </p:sp>
      <p:sp>
        <p:nvSpPr>
          <p:cNvPr id="258" name="Google Shape;258;p41"/>
          <p:cNvSpPr txBox="1"/>
          <p:nvPr/>
        </p:nvSpPr>
        <p:spPr>
          <a:xfrm>
            <a:off x="3878877" y="1829327"/>
            <a:ext cx="4657850" cy="281945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fr-FR" dirty="0">
                <a:latin typeface="Roboto Condensed Light"/>
                <a:ea typeface="Roboto Condensed Light"/>
                <a:cs typeface="Roboto Condensed Light"/>
                <a:sym typeface="Roboto Condensed Light"/>
              </a:rPr>
              <a:t>Comme nous utilisons bien souvent jQuery dans nos projet, je vais passer cette boucle en revu :</a:t>
            </a:r>
            <a:br>
              <a:rPr lang="fr-FR" dirty="0">
                <a:latin typeface="Roboto Condensed Light"/>
                <a:ea typeface="Roboto Condensed Light"/>
                <a:cs typeface="Roboto Condensed Light"/>
                <a:sym typeface="Roboto Condensed Light"/>
              </a:rPr>
            </a:br>
            <a:r>
              <a:rPr lang="fr-FR" dirty="0">
                <a:latin typeface="Roboto Condensed Light"/>
                <a:ea typeface="Roboto Condensed Light"/>
                <a:cs typeface="Roboto Condensed Light"/>
                <a:sym typeface="Roboto Condensed Light"/>
              </a:rPr>
              <a:t> </a:t>
            </a:r>
          </a:p>
          <a:p>
            <a:pPr lvl="0" algn="l" rtl="0">
              <a:spcBef>
                <a:spcPts val="0"/>
              </a:spcBef>
              <a:spcAft>
                <a:spcPts val="0"/>
              </a:spcAft>
            </a:pPr>
            <a:endParaRPr lang="fr-FR" dirty="0">
              <a:latin typeface="Roboto Condensed Light"/>
              <a:ea typeface="Roboto Condensed Light"/>
              <a:cs typeface="Roboto Condensed Light"/>
              <a:sym typeface="Roboto Condensed Light"/>
            </a:endParaRPr>
          </a:p>
          <a:p>
            <a:pPr lvl="0" algn="l" rtl="0">
              <a:spcBef>
                <a:spcPts val="0"/>
              </a:spcBef>
              <a:spcAft>
                <a:spcPts val="0"/>
              </a:spcAft>
            </a:pPr>
            <a:br>
              <a:rPr lang="fr-FR" dirty="0">
                <a:latin typeface="Roboto Condensed Light"/>
                <a:ea typeface="Roboto Condensed Light"/>
                <a:cs typeface="Roboto Condensed Light"/>
                <a:sym typeface="Roboto Condensed Light"/>
              </a:rPr>
            </a:br>
            <a:endParaRPr lang="fr-FR" dirty="0">
              <a:latin typeface="Roboto Condensed Light"/>
              <a:ea typeface="Roboto Condensed Light"/>
              <a:cs typeface="Roboto Condensed Light"/>
              <a:sym typeface="Roboto Condensed Light"/>
            </a:endParaRPr>
          </a:p>
          <a:p>
            <a:pPr lvl="0" algn="l" rtl="0">
              <a:spcBef>
                <a:spcPts val="0"/>
              </a:spcBef>
              <a:spcAft>
                <a:spcPts val="0"/>
              </a:spcAft>
            </a:pP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3978687" y="1176270"/>
            <a:ext cx="4385819"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L’instrction $each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3712593" y="1820970"/>
            <a:ext cx="2093100" cy="0"/>
          </a:xfrm>
          <a:prstGeom prst="straightConnector1">
            <a:avLst/>
          </a:prstGeom>
          <a:noFill/>
          <a:ln w="9525" cap="flat" cmpd="sng">
            <a:solidFill>
              <a:srgbClr val="434343"/>
            </a:solidFill>
            <a:prstDash val="solid"/>
            <a:round/>
            <a:headEnd type="none" w="med" len="med"/>
            <a:tailEnd type="none" w="med" len="med"/>
          </a:ln>
        </p:spPr>
      </p:cxnSp>
      <p:sp>
        <p:nvSpPr>
          <p:cNvPr id="6" name="Rectangle 5">
            <a:extLst>
              <a:ext uri="{FF2B5EF4-FFF2-40B4-BE49-F238E27FC236}">
                <a16:creationId xmlns:a16="http://schemas.microsoft.com/office/drawing/2014/main" id="{A8DAC8BE-C7BF-444D-A2B0-B4DD292CC281}"/>
              </a:ext>
            </a:extLst>
          </p:cNvPr>
          <p:cNvSpPr/>
          <p:nvPr/>
        </p:nvSpPr>
        <p:spPr>
          <a:xfrm>
            <a:off x="0" y="4341569"/>
            <a:ext cx="3978687" cy="415498"/>
          </a:xfrm>
          <a:prstGeom prst="rect">
            <a:avLst/>
          </a:prstGeom>
        </p:spPr>
        <p:txBody>
          <a:bodyPr wrap="square">
            <a:spAutoFit/>
          </a:bodyPr>
          <a:lstStyle/>
          <a:p>
            <a:endParaRPr lang="fr-FR" sz="1050" dirty="0"/>
          </a:p>
          <a:p>
            <a:endParaRPr lang="fr-FR" sz="1050" dirty="0"/>
          </a:p>
        </p:txBody>
      </p:sp>
      <p:cxnSp>
        <p:nvCxnSpPr>
          <p:cNvPr id="12" name="Google Shape;261;p41">
            <a:extLst>
              <a:ext uri="{FF2B5EF4-FFF2-40B4-BE49-F238E27FC236}">
                <a16:creationId xmlns:a16="http://schemas.microsoft.com/office/drawing/2014/main" id="{F053AE1A-4DEB-46D3-8620-6A6CFBB42352}"/>
              </a:ext>
            </a:extLst>
          </p:cNvPr>
          <p:cNvCxnSpPr/>
          <p:nvPr/>
        </p:nvCxnSpPr>
        <p:spPr>
          <a:xfrm>
            <a:off x="3832500" y="4862626"/>
            <a:ext cx="2093100" cy="0"/>
          </a:xfrm>
          <a:prstGeom prst="straightConnector1">
            <a:avLst/>
          </a:prstGeom>
          <a:noFill/>
          <a:ln w="9525" cap="flat" cmpd="sng">
            <a:solidFill>
              <a:srgbClr val="434343"/>
            </a:solidFill>
            <a:prstDash val="solid"/>
            <a:round/>
            <a:headEnd type="none" w="med" len="med"/>
            <a:tailEnd type="none" w="med" len="med"/>
          </a:ln>
        </p:spPr>
      </p:cxnSp>
      <p:pic>
        <p:nvPicPr>
          <p:cNvPr id="2" name="Image 1">
            <a:extLst>
              <a:ext uri="{FF2B5EF4-FFF2-40B4-BE49-F238E27FC236}">
                <a16:creationId xmlns:a16="http://schemas.microsoft.com/office/drawing/2014/main" id="{2E3DB386-1B44-4EF4-A991-5DC6D179E7C9}"/>
              </a:ext>
            </a:extLst>
          </p:cNvPr>
          <p:cNvPicPr>
            <a:picLocks noChangeAspect="1"/>
          </p:cNvPicPr>
          <p:nvPr/>
        </p:nvPicPr>
        <p:blipFill>
          <a:blip r:embed="rId3"/>
          <a:stretch>
            <a:fillRect/>
          </a:stretch>
        </p:blipFill>
        <p:spPr>
          <a:xfrm>
            <a:off x="68680" y="1379949"/>
            <a:ext cx="2330303" cy="1243633"/>
          </a:xfrm>
          <a:prstGeom prst="rect">
            <a:avLst/>
          </a:prstGeom>
        </p:spPr>
      </p:pic>
      <p:pic>
        <p:nvPicPr>
          <p:cNvPr id="3" name="Image 2">
            <a:extLst>
              <a:ext uri="{FF2B5EF4-FFF2-40B4-BE49-F238E27FC236}">
                <a16:creationId xmlns:a16="http://schemas.microsoft.com/office/drawing/2014/main" id="{6C2E33D5-1A54-4113-BFA1-B9CC8E1E2F47}"/>
              </a:ext>
            </a:extLst>
          </p:cNvPr>
          <p:cNvPicPr>
            <a:picLocks noChangeAspect="1"/>
          </p:cNvPicPr>
          <p:nvPr/>
        </p:nvPicPr>
        <p:blipFill>
          <a:blip r:embed="rId4"/>
          <a:stretch>
            <a:fillRect/>
          </a:stretch>
        </p:blipFill>
        <p:spPr>
          <a:xfrm>
            <a:off x="68680" y="2704482"/>
            <a:ext cx="3792342" cy="1543549"/>
          </a:xfrm>
          <a:prstGeom prst="rect">
            <a:avLst/>
          </a:prstGeom>
        </p:spPr>
      </p:pic>
    </p:spTree>
    <p:extLst>
      <p:ext uri="{BB962C8B-B14F-4D97-AF65-F5344CB8AC3E}">
        <p14:creationId xmlns:p14="http://schemas.microsoft.com/office/powerpoint/2010/main" val="4276750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DEPTH</a:t>
            </a:r>
            <a:endParaRP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a:t>
            </a:r>
            <a:endParaRPr/>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here the subtitle if you need it</a:t>
            </a:r>
            <a:endParaRPr/>
          </a:p>
          <a:p>
            <a:pPr marL="0" lvl="0" indent="0" algn="l" rtl="0">
              <a:spcBef>
                <a:spcPts val="0"/>
              </a:spcBef>
              <a:spcAft>
                <a:spcPts val="0"/>
              </a:spcAft>
              <a:buNone/>
            </a:pPr>
            <a:endParaRP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48" y="3085150"/>
            <a:ext cx="7216427"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Déployer </a:t>
            </a:r>
            <a:r>
              <a:rPr lang="fr-FR" dirty="0" err="1"/>
              <a:t>Gsap</a:t>
            </a:r>
            <a:r>
              <a:rPr lang="fr-FR" dirty="0"/>
              <a:t> dans vos projets</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4" y="4028958"/>
            <a:ext cx="4687833" cy="8571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Il existe différentes manières pour pouvoir utiliser cette librairie dans vos projets, étudions celles-ci :</a:t>
            </a: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3000000" cy="3000000"/>
        </p:xfrm>
        <a:graphic>
          <a:graphicData uri="http://schemas.openxmlformats.org/drawingml/2006/table">
            <a:tbl>
              <a:tblPr>
                <a:noFill/>
                <a:tableStyleId>{F39E8496-ABD5-48B4-8D87-F86E5B324910}</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619" name="Google Shape;619;p54"/>
          <p:cNvGrpSpPr/>
          <p:nvPr/>
        </p:nvGrpSpPr>
        <p:grpSpPr>
          <a:xfrm>
            <a:off x="8089940" y="561326"/>
            <a:ext cx="423413" cy="421569"/>
            <a:chOff x="7703675" y="2541175"/>
            <a:chExt cx="499425" cy="497250"/>
          </a:xfrm>
        </p:grpSpPr>
        <p:sp>
          <p:nvSpPr>
            <p:cNvPr id="620" name="Google Shape;620;p5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5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55"/>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55"/>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55"/>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lnSpc>
                <a:spcPct val="100000"/>
              </a:lnSpc>
              <a:spcBef>
                <a:spcPts val="1600"/>
              </a:spcBef>
              <a:spcAft>
                <a:spcPts val="1600"/>
              </a:spcAft>
              <a:buNone/>
            </a:pP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Gspa via CDN</a:t>
            </a:r>
            <a:endParaRPr dirty="0"/>
          </a:p>
        </p:txBody>
      </p:sp>
      <p:cxnSp>
        <p:nvCxnSpPr>
          <p:cNvPr id="260" name="Google Shape;260;p41"/>
          <p:cNvCxnSpPr/>
          <p:nvPr/>
        </p:nvCxnSpPr>
        <p:spPr>
          <a:xfrm>
            <a:off x="3525450" y="987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382744" y="4228617"/>
            <a:ext cx="2093100" cy="0"/>
          </a:xfrm>
          <a:prstGeom prst="straightConnector1">
            <a:avLst/>
          </a:prstGeom>
          <a:noFill/>
          <a:ln w="9525" cap="flat" cmpd="sng">
            <a:solidFill>
              <a:srgbClr val="434343"/>
            </a:solidFill>
            <a:prstDash val="solid"/>
            <a:round/>
            <a:headEnd type="none" w="med" len="med"/>
            <a:tailEnd type="none" w="med" len="med"/>
          </a:ln>
        </p:spPr>
      </p:cxnSp>
      <p:sp>
        <p:nvSpPr>
          <p:cNvPr id="2" name="Rectangle 1">
            <a:extLst>
              <a:ext uri="{FF2B5EF4-FFF2-40B4-BE49-F238E27FC236}">
                <a16:creationId xmlns:a16="http://schemas.microsoft.com/office/drawing/2014/main" id="{C2433D7A-15FB-4F83-A216-EBD7A20E60A7}"/>
              </a:ext>
            </a:extLst>
          </p:cNvPr>
          <p:cNvSpPr>
            <a:spLocks noChangeArrowheads="1"/>
          </p:cNvSpPr>
          <p:nvPr/>
        </p:nvSpPr>
        <p:spPr bwMode="auto">
          <a:xfrm>
            <a:off x="0" y="1394301"/>
            <a:ext cx="9144000" cy="457200"/>
          </a:xfrm>
          <a:prstGeom prst="rect">
            <a:avLst/>
          </a:prstGeom>
          <a:solidFill>
            <a:srgbClr val="26262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141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8AC763"/>
                </a:solidFill>
                <a:effectLst/>
                <a:latin typeface="Consolas" panose="020B0609020204030204" pitchFamily="49" charset="0"/>
              </a:rPr>
              <a:t>&lt;script </a:t>
            </a:r>
            <a:r>
              <a:rPr kumimoji="0" lang="fr-FR" altLang="fr-FR" sz="1100" b="0" i="0" u="none" strike="noStrike" cap="none" normalizeH="0" baseline="0" dirty="0">
                <a:ln>
                  <a:noFill/>
                </a:ln>
                <a:solidFill>
                  <a:srgbClr val="E0E2E4"/>
                </a:solidFill>
                <a:effectLst/>
                <a:latin typeface="Consolas" panose="020B0609020204030204" pitchFamily="49" charset="0"/>
              </a:rPr>
              <a:t>src </a:t>
            </a:r>
            <a:r>
              <a:rPr kumimoji="0" lang="fr-FR" altLang="fr-FR" sz="1100" b="0" i="0" u="none" strike="noStrike" cap="none" normalizeH="0" baseline="0" dirty="0">
                <a:ln>
                  <a:noFill/>
                </a:ln>
                <a:solidFill>
                  <a:srgbClr val="F1F2F3"/>
                </a:solidFill>
                <a:effectLst/>
                <a:latin typeface="Consolas" panose="020B0609020204030204" pitchFamily="49" charset="0"/>
              </a:rPr>
              <a:t>= </a:t>
            </a:r>
            <a:r>
              <a:rPr kumimoji="0" lang="fr-FR" altLang="fr-FR" sz="1100" b="0" i="0" u="none" strike="noStrike" cap="none" normalizeH="0" baseline="0" dirty="0">
                <a:ln>
                  <a:noFill/>
                </a:ln>
                <a:solidFill>
                  <a:srgbClr val="EC7600"/>
                </a:solidFill>
                <a:effectLst/>
                <a:latin typeface="Consolas" panose="020B0609020204030204" pitchFamily="49" charset="0"/>
              </a:rPr>
              <a:t>"https://cdnjs.cloudflare.com/ajax/</a:t>
            </a:r>
            <a:r>
              <a:rPr kumimoji="0" lang="fr-FR" altLang="fr-FR" sz="1100" b="0" i="0" u="none" strike="noStrike" cap="none" normalizeH="0" baseline="0" dirty="0" err="1">
                <a:ln>
                  <a:noFill/>
                </a:ln>
                <a:solidFill>
                  <a:srgbClr val="EC7600"/>
                </a:solidFill>
                <a:effectLst/>
                <a:latin typeface="Consolas" panose="020B0609020204030204" pitchFamily="49" charset="0"/>
              </a:rPr>
              <a:t>libs</a:t>
            </a:r>
            <a:r>
              <a:rPr kumimoji="0" lang="fr-FR" altLang="fr-FR" sz="1100" b="0" i="0" u="none" strike="noStrike" cap="none" normalizeH="0" baseline="0" dirty="0">
                <a:ln>
                  <a:noFill/>
                </a:ln>
                <a:solidFill>
                  <a:srgbClr val="EC7600"/>
                </a:solidFill>
                <a:effectLst/>
                <a:latin typeface="Consolas" panose="020B0609020204030204" pitchFamily="49" charset="0"/>
              </a:rPr>
              <a:t>/</a:t>
            </a:r>
            <a:r>
              <a:rPr kumimoji="0" lang="fr-FR" altLang="fr-FR" sz="1100" b="0" i="0" u="none" strike="noStrike" cap="none" normalizeH="0" baseline="0" dirty="0" err="1">
                <a:ln>
                  <a:noFill/>
                </a:ln>
                <a:solidFill>
                  <a:srgbClr val="EC7600"/>
                </a:solidFill>
                <a:effectLst/>
                <a:latin typeface="Consolas" panose="020B0609020204030204" pitchFamily="49" charset="0"/>
              </a:rPr>
              <a:t>gsap</a:t>
            </a:r>
            <a:r>
              <a:rPr kumimoji="0" lang="fr-FR" altLang="fr-FR" sz="1100" b="0" i="0" u="none" strike="noStrike" cap="none" normalizeH="0" baseline="0" dirty="0">
                <a:ln>
                  <a:noFill/>
                </a:ln>
                <a:solidFill>
                  <a:srgbClr val="EC7600"/>
                </a:solidFill>
                <a:effectLst/>
                <a:latin typeface="Consolas" panose="020B0609020204030204" pitchFamily="49" charset="0"/>
              </a:rPr>
              <a:t>/3.7.1/gsap.min.js" </a:t>
            </a:r>
            <a:r>
              <a:rPr kumimoji="0" lang="fr-FR" altLang="fr-FR" sz="1100" b="0" i="0" u="none" strike="noStrike" cap="none" normalizeH="0" baseline="0" dirty="0">
                <a:ln>
                  <a:noFill/>
                </a:ln>
                <a:solidFill>
                  <a:srgbClr val="8AC763"/>
                </a:solidFill>
                <a:effectLst/>
                <a:latin typeface="Consolas" panose="020B0609020204030204" pitchFamily="49" charset="0"/>
              </a:rPr>
              <a:t>&gt;&lt;/script&gt;</a:t>
            </a:r>
            <a:r>
              <a:rPr kumimoji="0" lang="fr-FR" altLang="fr-FR" sz="1100" b="0" i="0" u="none" strike="noStrike" cap="none" normalizeH="0" baseline="0" dirty="0">
                <a:ln>
                  <a:noFill/>
                </a:ln>
                <a:solidFill>
                  <a:srgbClr val="F1F2F3"/>
                </a:solidFill>
                <a:effectLst/>
                <a:latin typeface="Consolas" panose="020B0609020204030204" pitchFamily="49" charset="0"/>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0" name="ZoneTexte 9">
            <a:extLst>
              <a:ext uri="{FF2B5EF4-FFF2-40B4-BE49-F238E27FC236}">
                <a16:creationId xmlns:a16="http://schemas.microsoft.com/office/drawing/2014/main" id="{30256A8B-A7EE-4F59-B0E2-926B47480E04}"/>
              </a:ext>
            </a:extLst>
          </p:cNvPr>
          <p:cNvSpPr txBox="1"/>
          <p:nvPr/>
        </p:nvSpPr>
        <p:spPr>
          <a:xfrm>
            <a:off x="1002848" y="2417861"/>
            <a:ext cx="4615702" cy="523220"/>
          </a:xfrm>
          <a:prstGeom prst="rect">
            <a:avLst/>
          </a:prstGeom>
          <a:noFill/>
        </p:spPr>
        <p:txBody>
          <a:bodyPr wrap="square">
            <a:spAutoFit/>
          </a:bodyPr>
          <a:lstStyle/>
          <a:p>
            <a:pPr marL="152400" lvl="0" indent="0">
              <a:lnSpc>
                <a:spcPct val="100000"/>
              </a:lnSpc>
              <a:spcBef>
                <a:spcPts val="1000"/>
              </a:spcBef>
              <a:buSzPts val="1200"/>
              <a:buNone/>
            </a:pPr>
            <a:r>
              <a:rPr lang="fr-FR" sz="1400" dirty="0">
                <a:solidFill>
                  <a:srgbClr val="434343"/>
                </a:solidFill>
              </a:rPr>
              <a:t>En chargeant </a:t>
            </a:r>
            <a:r>
              <a:rPr lang="fr-FR" sz="1400" dirty="0" err="1">
                <a:solidFill>
                  <a:srgbClr val="434343"/>
                </a:solidFill>
              </a:rPr>
              <a:t>Gsap</a:t>
            </a:r>
            <a:r>
              <a:rPr lang="fr-FR" sz="1400" dirty="0">
                <a:solidFill>
                  <a:srgbClr val="434343"/>
                </a:solidFill>
              </a:rPr>
              <a:t> depuis un CDN vous bénéficiez de plusieurs avantages : </a:t>
            </a:r>
          </a:p>
        </p:txBody>
      </p:sp>
      <p:sp>
        <p:nvSpPr>
          <p:cNvPr id="11" name="ZoneTexte 10">
            <a:extLst>
              <a:ext uri="{FF2B5EF4-FFF2-40B4-BE49-F238E27FC236}">
                <a16:creationId xmlns:a16="http://schemas.microsoft.com/office/drawing/2014/main" id="{0E89D7A5-845A-445B-B643-1E17851BC178}"/>
              </a:ext>
            </a:extLst>
          </p:cNvPr>
          <p:cNvSpPr txBox="1"/>
          <p:nvPr/>
        </p:nvSpPr>
        <p:spPr>
          <a:xfrm>
            <a:off x="1002848" y="2984221"/>
            <a:ext cx="4615702" cy="589905"/>
          </a:xfrm>
          <a:prstGeom prst="rect">
            <a:avLst/>
          </a:prstGeom>
          <a:noFill/>
        </p:spPr>
        <p:txBody>
          <a:bodyPr wrap="square">
            <a:spAutoFit/>
          </a:bodyPr>
          <a:lstStyle/>
          <a:p>
            <a:pPr marL="381000" lvl="0" indent="-228600">
              <a:lnSpc>
                <a:spcPct val="100000"/>
              </a:lnSpc>
              <a:spcBef>
                <a:spcPts val="1000"/>
              </a:spcBef>
              <a:buSzPts val="1200"/>
              <a:buFont typeface="+mj-lt"/>
              <a:buAutoNum type="arabicPeriod"/>
            </a:pPr>
            <a:r>
              <a:rPr lang="fr-FR" sz="1200" dirty="0">
                <a:solidFill>
                  <a:srgbClr val="434343"/>
                </a:solidFill>
              </a:rPr>
              <a:t>Un accès permanent à votre librairie</a:t>
            </a:r>
          </a:p>
          <a:p>
            <a:pPr marL="381000" lvl="0" indent="-228600">
              <a:lnSpc>
                <a:spcPct val="100000"/>
              </a:lnSpc>
              <a:spcBef>
                <a:spcPts val="1000"/>
              </a:spcBef>
              <a:buSzPts val="1200"/>
              <a:buFont typeface="+mj-lt"/>
              <a:buAutoNum type="arabicPeriod"/>
            </a:pPr>
            <a:r>
              <a:rPr lang="fr-FR" sz="1200" dirty="0">
                <a:solidFill>
                  <a:srgbClr val="434343"/>
                </a:solidFill>
              </a:rPr>
              <a:t>Une connexion au dépôt le plus proche géographiquement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a:solidFill>
                  <a:srgbClr val="434343"/>
                </a:solidFill>
              </a:rPr>
              <a:t>Does anyone have any questions?</a:t>
            </a:r>
            <a:endParaRPr>
              <a:solidFill>
                <a:srgbClr val="434343"/>
              </a:solidFill>
            </a:endParaRPr>
          </a:p>
          <a:p>
            <a:pPr marL="0" lvl="0" indent="0" algn="ctr" rtl="0">
              <a:spcBef>
                <a:spcPts val="0"/>
              </a:spcBef>
              <a:spcAft>
                <a:spcPts val="0"/>
              </a:spcAft>
              <a:buClr>
                <a:srgbClr val="434343"/>
              </a:buClr>
              <a:buSzPts val="1100"/>
              <a:buFont typeface="Arial"/>
              <a:buNone/>
            </a:pP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addyouremail@freepik.com </a:t>
            </a:r>
            <a:endParaRPr>
              <a:solidFill>
                <a:srgbClr val="434343"/>
              </a:solidFill>
            </a:endParaRPr>
          </a:p>
          <a:p>
            <a:pPr marL="0" lvl="0" indent="0" algn="ctr" rtl="0">
              <a:spcBef>
                <a:spcPts val="0"/>
              </a:spcBef>
              <a:spcAft>
                <a:spcPts val="0"/>
              </a:spcAft>
              <a:buClr>
                <a:srgbClr val="434343"/>
              </a:buClr>
              <a:buSzPts val="1100"/>
              <a:buFont typeface="Arial"/>
              <a:buNone/>
            </a:pPr>
            <a:r>
              <a:rPr lang="en">
                <a:solidFill>
                  <a:srgbClr val="434343"/>
                </a:solidFill>
              </a:rPr>
              <a:t>+91  620 421 838 </a:t>
            </a:r>
            <a:endParaRPr>
              <a:solidFill>
                <a:srgbClr val="434343"/>
              </a:solidFill>
            </a:endParaRPr>
          </a:p>
          <a:p>
            <a:pPr marL="0" lvl="0" indent="0" algn="ctr" rtl="0">
              <a:spcBef>
                <a:spcPts val="0"/>
              </a:spcBef>
              <a:spcAft>
                <a:spcPts val="0"/>
              </a:spcAft>
              <a:buClr>
                <a:schemeClr val="dk1"/>
              </a:buClr>
              <a:buSzPts val="1100"/>
              <a:buFont typeface="Arial"/>
              <a:buNone/>
            </a:pPr>
            <a:r>
              <a:rPr lang="en">
                <a:solidFill>
                  <a:srgbClr val="434343"/>
                </a:solidFill>
              </a:rPr>
              <a:t>yourcompany.com</a:t>
            </a:r>
            <a:endParaRP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665" name="Google Shape;665;p56"/>
          <p:cNvGrpSpPr/>
          <p:nvPr/>
        </p:nvGrpSpPr>
        <p:grpSpPr>
          <a:xfrm>
            <a:off x="8090523" y="808178"/>
            <a:ext cx="279476" cy="279476"/>
            <a:chOff x="1379798" y="1723250"/>
            <a:chExt cx="397887" cy="397887"/>
          </a:xfrm>
        </p:grpSpPr>
        <p:sp>
          <p:nvSpPr>
            <p:cNvPr id="666"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6"/>
          <p:cNvGrpSpPr/>
          <p:nvPr/>
        </p:nvGrpSpPr>
        <p:grpSpPr>
          <a:xfrm>
            <a:off x="7341818" y="808178"/>
            <a:ext cx="279490" cy="279476"/>
            <a:chOff x="266768" y="1721375"/>
            <a:chExt cx="397907" cy="397887"/>
          </a:xfrm>
        </p:grpSpPr>
        <p:sp>
          <p:nvSpPr>
            <p:cNvPr id="671"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6"/>
          <p:cNvGrpSpPr/>
          <p:nvPr/>
        </p:nvGrpSpPr>
        <p:grpSpPr>
          <a:xfrm>
            <a:off x="7716184" y="808178"/>
            <a:ext cx="279461" cy="279476"/>
            <a:chOff x="864491" y="1723250"/>
            <a:chExt cx="397866" cy="397887"/>
          </a:xfrm>
        </p:grpSpPr>
        <p:sp>
          <p:nvSpPr>
            <p:cNvPr id="674"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70"/>
                                        </p:tgtEl>
                                        <p:attrNameLst>
                                          <p:attrName>style.visibility</p:attrName>
                                        </p:attrNameLst>
                                      </p:cBhvr>
                                      <p:to>
                                        <p:strVal val="visible"/>
                                      </p:to>
                                    </p:set>
                                    <p:animEffect transition="in" filter="fade">
                                      <p:cBhvr>
                                        <p:cTn id="14" dur="1200"/>
                                        <p:tgtEl>
                                          <p:spTgt spid="670"/>
                                        </p:tgtEl>
                                      </p:cBhvr>
                                    </p:animEffect>
                                  </p:childTnLst>
                                </p:cTn>
                              </p:par>
                              <p:par>
                                <p:cTn id="15" presetID="10" presetClass="entr" presetSubtype="0" fill="hold" nodeType="withEffect">
                                  <p:stCondLst>
                                    <p:cond delay="0"/>
                                  </p:stCondLst>
                                  <p:childTnLst>
                                    <p:set>
                                      <p:cBhvr>
                                        <p:cTn id="16" dur="1" fill="hold">
                                          <p:stCondLst>
                                            <p:cond delay="0"/>
                                          </p:stCondLst>
                                        </p:cTn>
                                        <p:tgtEl>
                                          <p:spTgt spid="673"/>
                                        </p:tgtEl>
                                        <p:attrNameLst>
                                          <p:attrName>style.visibility</p:attrName>
                                        </p:attrNameLst>
                                      </p:cBhvr>
                                      <p:to>
                                        <p:strVal val="visible"/>
                                      </p:to>
                                    </p:set>
                                    <p:animEffect transition="in" filter="fade">
                                      <p:cBhvr>
                                        <p:cTn id="17" dur="1100"/>
                                        <p:tgtEl>
                                          <p:spTgt spid="673"/>
                                        </p:tgtEl>
                                      </p:cBhvr>
                                    </p:animEffect>
                                  </p:childTnLst>
                                </p:cTn>
                              </p:par>
                              <p:par>
                                <p:cTn id="18" presetID="10" presetClass="entr" presetSubtype="0" fill="hold" nodeType="withEffect">
                                  <p:stCondLst>
                                    <p:cond delay="0"/>
                                  </p:stCondLst>
                                  <p:childTnLst>
                                    <p:set>
                                      <p:cBhvr>
                                        <p:cTn id="19" dur="1" fill="hold">
                                          <p:stCondLst>
                                            <p:cond delay="0"/>
                                          </p:stCondLst>
                                        </p:cTn>
                                        <p:tgtEl>
                                          <p:spTgt spid="665"/>
                                        </p:tgtEl>
                                        <p:attrNameLst>
                                          <p:attrName>style.visibility</p:attrName>
                                        </p:attrNameLst>
                                      </p:cBhvr>
                                      <p:to>
                                        <p:strVal val="visible"/>
                                      </p:to>
                                    </p:set>
                                    <p:animEffect transition="in" filter="fade">
                                      <p:cBhvr>
                                        <p:cTn id="20" dur="9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{F39E8496-ABD5-48B4-8D87-F86E5B324910}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{F39E8496-ABD5-48B4-8D87-F86E5B324910}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{F39E8496-ABD5-48B4-8D87-F86E5B324910}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Notre permière animation en utilsant Codepen</a:t>
            </a:r>
            <a:endParaRPr dirty="0"/>
          </a:p>
        </p:txBody>
      </p:sp>
      <p:sp>
        <p:nvSpPr>
          <p:cNvPr id="258" name="Google Shape;258;p41"/>
          <p:cNvSpPr txBox="1"/>
          <p:nvPr/>
        </p:nvSpPr>
        <p:spPr>
          <a:xfrm>
            <a:off x="4365490" y="2138294"/>
            <a:ext cx="2879613"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Cet IDE online vous permets de déployer vos apps tout en utilisant vos librairies préférées en un seul clic.</a:t>
            </a: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Pas besoin de créer de compte, alors allons-y !!!</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8" y="1493594"/>
            <a:ext cx="2231441"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9" name="Google Shape;259;p41">
            <a:extLst>
              <a:ext uri="{FF2B5EF4-FFF2-40B4-BE49-F238E27FC236}">
                <a16:creationId xmlns:a16="http://schemas.microsoft.com/office/drawing/2014/main" id="{7A62535F-877E-4B58-8DD8-CAFAEDE9BC6E}"/>
              </a:ext>
            </a:extLst>
          </p:cNvPr>
          <p:cNvSpPr txBox="1"/>
          <p:nvPr/>
        </p:nvSpPr>
        <p:spPr>
          <a:xfrm>
            <a:off x="4662105" y="1505862"/>
            <a:ext cx="2492698"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CodePen :</a:t>
            </a:r>
            <a:endParaRPr sz="2000" b="1" dirty="0">
              <a:solidFill>
                <a:srgbClr val="434343"/>
              </a:solidFill>
              <a:latin typeface="Exo 2"/>
              <a:ea typeface="Exo 2"/>
              <a:cs typeface="Exo 2"/>
              <a:sym typeface="Exo 2"/>
            </a:endParaRPr>
          </a:p>
        </p:txBody>
      </p:sp>
      <p:pic>
        <p:nvPicPr>
          <p:cNvPr id="1026" name="Picture 2" descr="CodePen Projects : l&amp;#39;évolution de CodePen ! - barbu du web">
            <a:extLst>
              <a:ext uri="{FF2B5EF4-FFF2-40B4-BE49-F238E27FC236}">
                <a16:creationId xmlns:a16="http://schemas.microsoft.com/office/drawing/2014/main" id="{3FADA767-335C-4073-8315-B1B8A8C83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31" y="2912986"/>
            <a:ext cx="3531332" cy="150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951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19809" y="1688647"/>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2010841" y="654489"/>
            <a:ext cx="5394508" cy="5884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Gsap : Les basiques</a:t>
            </a:r>
            <a:endParaRPr dirty="0"/>
          </a:p>
        </p:txBody>
      </p:sp>
      <p:sp>
        <p:nvSpPr>
          <p:cNvPr id="258" name="Google Shape;258;p41"/>
          <p:cNvSpPr txBox="1"/>
          <p:nvPr/>
        </p:nvSpPr>
        <p:spPr>
          <a:xfrm>
            <a:off x="4658762" y="2130875"/>
            <a:ext cx="2879613" cy="16141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Dans cet exemple nous allons utiliser les principes de bases de gsap. Nous allons créer une animation utilisant from, to, from to et set.</a:t>
            </a: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Nous allons par la même occasion comment il est possible d’optimiser l’utilisation de gsap.</a:t>
            </a: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439358" y="1493594"/>
            <a:ext cx="2231441"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000" b="1" dirty="0">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9" name="Google Shape;259;p41">
            <a:extLst>
              <a:ext uri="{FF2B5EF4-FFF2-40B4-BE49-F238E27FC236}">
                <a16:creationId xmlns:a16="http://schemas.microsoft.com/office/drawing/2014/main" id="{7A62535F-877E-4B58-8DD8-CAFAEDE9BC6E}"/>
              </a:ext>
            </a:extLst>
          </p:cNvPr>
          <p:cNvSpPr txBox="1"/>
          <p:nvPr/>
        </p:nvSpPr>
        <p:spPr>
          <a:xfrm>
            <a:off x="4572000" y="1478756"/>
            <a:ext cx="3610512"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Gsap from, to, fromTo, set :</a:t>
            </a:r>
            <a:endParaRPr sz="2000" b="1" dirty="0">
              <a:solidFill>
                <a:srgbClr val="434343"/>
              </a:solidFill>
              <a:latin typeface="Exo 2"/>
              <a:ea typeface="Exo 2"/>
              <a:cs typeface="Exo 2"/>
              <a:sym typeface="Exo 2"/>
            </a:endParaRPr>
          </a:p>
        </p:txBody>
      </p:sp>
      <p:sp>
        <p:nvSpPr>
          <p:cNvPr id="13" name="ZoneTexte 12">
            <a:extLst>
              <a:ext uri="{FF2B5EF4-FFF2-40B4-BE49-F238E27FC236}">
                <a16:creationId xmlns:a16="http://schemas.microsoft.com/office/drawing/2014/main" id="{8113D7E0-442E-4509-BAD3-DDEA74D0D3D4}"/>
              </a:ext>
            </a:extLst>
          </p:cNvPr>
          <p:cNvSpPr txBox="1"/>
          <p:nvPr/>
        </p:nvSpPr>
        <p:spPr>
          <a:xfrm>
            <a:off x="256226" y="4780973"/>
            <a:ext cx="4572000" cy="307777"/>
          </a:xfrm>
          <a:prstGeom prst="rect">
            <a:avLst/>
          </a:prstGeom>
          <a:noFill/>
        </p:spPr>
        <p:txBody>
          <a:bodyPr wrap="square">
            <a:spAutoFit/>
          </a:bodyPr>
          <a:lstStyle/>
          <a:p>
            <a:r>
              <a:rPr lang="fr-FR" dirty="0">
                <a:hlinkClick r:id="rId3"/>
              </a:rPr>
              <a:t>https://codepen.io/artkabis/pen/powwWba</a:t>
            </a:r>
            <a:endParaRPr lang="fr-FR" dirty="0"/>
          </a:p>
        </p:txBody>
      </p:sp>
      <p:pic>
        <p:nvPicPr>
          <p:cNvPr id="3" name="Image 2">
            <a:extLst>
              <a:ext uri="{FF2B5EF4-FFF2-40B4-BE49-F238E27FC236}">
                <a16:creationId xmlns:a16="http://schemas.microsoft.com/office/drawing/2014/main" id="{076A262E-D171-40EF-84D1-3B15796FA37F}"/>
              </a:ext>
            </a:extLst>
          </p:cNvPr>
          <p:cNvPicPr>
            <a:picLocks noChangeAspect="1"/>
          </p:cNvPicPr>
          <p:nvPr/>
        </p:nvPicPr>
        <p:blipFill>
          <a:blip r:embed="rId4"/>
          <a:stretch>
            <a:fillRect/>
          </a:stretch>
        </p:blipFill>
        <p:spPr>
          <a:xfrm>
            <a:off x="348363" y="2339580"/>
            <a:ext cx="3363834" cy="2018300"/>
          </a:xfrm>
          <a:prstGeom prst="rect">
            <a:avLst/>
          </a:prstGeom>
        </p:spPr>
      </p:pic>
    </p:spTree>
    <p:extLst>
      <p:ext uri="{BB962C8B-B14F-4D97-AF65-F5344CB8AC3E}">
        <p14:creationId xmlns:p14="http://schemas.microsoft.com/office/powerpoint/2010/main" val="354949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Gestion de ligne de temps des animations (partie 1).</a:t>
            </a:r>
            <a:endParaRPr dirty="0"/>
          </a:p>
        </p:txBody>
      </p:sp>
      <p:sp>
        <p:nvSpPr>
          <p:cNvPr id="258" name="Google Shape;258;p41"/>
          <p:cNvSpPr txBox="1"/>
          <p:nvPr/>
        </p:nvSpPr>
        <p:spPr>
          <a:xfrm>
            <a:off x="4863075" y="2070363"/>
            <a:ext cx="3072568" cy="8195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Gsap offre la possibilité d’utiliser des lignes de temps pour construire vos animations, regardons ceci de plus près :</a:t>
            </a:r>
            <a:br>
              <a:rPr lang="en" dirty="0">
                <a:latin typeface="Roboto Condensed Light"/>
                <a:ea typeface="Roboto Condensed Light"/>
                <a:cs typeface="Roboto Condensed Light"/>
                <a:sym typeface="Roboto Condensed Light"/>
              </a:rPr>
            </a:br>
            <a:br>
              <a:rPr lang="en"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5008982" y="1331498"/>
            <a:ext cx="20931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Notre timeline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4922432" y="1943750"/>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276712" y="4658816"/>
            <a:ext cx="4295288"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Exemple via : </a:t>
            </a:r>
            <a:r>
              <a:rPr lang="fr-FR" sz="1100" dirty="0"/>
              <a:t>https://greensock.com/position-parameter/#sequence</a:t>
            </a:r>
            <a:endParaRPr sz="1000" dirty="0">
              <a:solidFill>
                <a:srgbClr val="434343"/>
              </a:solidFill>
              <a:latin typeface="Roboto Condensed Light"/>
              <a:ea typeface="Roboto Condensed Light"/>
              <a:cs typeface="Roboto Condensed Light"/>
              <a:sym typeface="Roboto Condensed Light"/>
            </a:endParaRPr>
          </a:p>
        </p:txBody>
      </p:sp>
      <p:pic>
        <p:nvPicPr>
          <p:cNvPr id="3" name="Image 2">
            <a:extLst>
              <a:ext uri="{FF2B5EF4-FFF2-40B4-BE49-F238E27FC236}">
                <a16:creationId xmlns:a16="http://schemas.microsoft.com/office/drawing/2014/main" id="{72CD79AE-8143-430B-8E03-08CB8E7C0149}"/>
              </a:ext>
            </a:extLst>
          </p:cNvPr>
          <p:cNvPicPr>
            <a:picLocks noChangeAspect="1"/>
          </p:cNvPicPr>
          <p:nvPr/>
        </p:nvPicPr>
        <p:blipFill>
          <a:blip r:embed="rId3"/>
          <a:stretch>
            <a:fillRect/>
          </a:stretch>
        </p:blipFill>
        <p:spPr>
          <a:xfrm>
            <a:off x="567787" y="1872231"/>
            <a:ext cx="3647340" cy="2786585"/>
          </a:xfrm>
          <a:prstGeom prst="rect">
            <a:avLst/>
          </a:prstGeom>
        </p:spPr>
      </p:pic>
      <p:sp>
        <p:nvSpPr>
          <p:cNvPr id="10" name="Google Shape;258;p41">
            <a:extLst>
              <a:ext uri="{FF2B5EF4-FFF2-40B4-BE49-F238E27FC236}">
                <a16:creationId xmlns:a16="http://schemas.microsoft.com/office/drawing/2014/main" id="{812D19A9-08FB-423A-BB01-A77306D5805B}"/>
              </a:ext>
            </a:extLst>
          </p:cNvPr>
          <p:cNvSpPr txBox="1"/>
          <p:nvPr/>
        </p:nvSpPr>
        <p:spPr>
          <a:xfrm>
            <a:off x="4928875" y="3185289"/>
            <a:ext cx="3072568" cy="100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Dans cet exemple, nous pouvons voir qu’il suffit simplement de réitérer un “.to()” pour qu’une suite d’animation soit ajouté à la ligne de temps principale</a:t>
            </a:r>
            <a:endParaRPr dirty="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452578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Gestion de ligne de temps des animations (partie 2).</a:t>
            </a:r>
            <a:endParaRPr dirty="0"/>
          </a:p>
        </p:txBody>
      </p:sp>
      <p:sp>
        <p:nvSpPr>
          <p:cNvPr id="258" name="Google Shape;258;p41"/>
          <p:cNvSpPr txBox="1"/>
          <p:nvPr/>
        </p:nvSpPr>
        <p:spPr>
          <a:xfrm>
            <a:off x="4571998" y="2083853"/>
            <a:ext cx="3281141" cy="16284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Comme nous l’avons vu précédemment, les ajout d’animation en timeline, s’incrémentent en fonction de leur “duration”, si les animations dur 1 seconde, alors le désalage entre deux animation prendra aussi cette durée</a:t>
            </a:r>
            <a:br>
              <a:rPr lang="en" dirty="0">
                <a:latin typeface="Roboto Condensed Light"/>
                <a:ea typeface="Roboto Condensed Light"/>
                <a:cs typeface="Roboto Condensed Light"/>
                <a:sym typeface="Roboto Condensed Light"/>
              </a:rPr>
            </a:br>
            <a:br>
              <a:rPr lang="en"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922432" y="1299050"/>
            <a:ext cx="3381507"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Gestion du Gaps / Delays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4662105" y="1969323"/>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276712" y="4658816"/>
            <a:ext cx="4295288"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Exemple via : </a:t>
            </a:r>
            <a:r>
              <a:rPr lang="fr-FR" sz="1100" dirty="0"/>
              <a:t>https://greensock.com/position-parameter/#sequence</a:t>
            </a:r>
            <a:endParaRPr sz="1000" dirty="0">
              <a:solidFill>
                <a:srgbClr val="434343"/>
              </a:solidFill>
              <a:latin typeface="Roboto Condensed Light"/>
              <a:ea typeface="Roboto Condensed Light"/>
              <a:cs typeface="Roboto Condensed Light"/>
              <a:sym typeface="Roboto Condensed Light"/>
            </a:endParaRPr>
          </a:p>
        </p:txBody>
      </p:sp>
      <p:sp>
        <p:nvSpPr>
          <p:cNvPr id="10" name="Google Shape;258;p41">
            <a:extLst>
              <a:ext uri="{FF2B5EF4-FFF2-40B4-BE49-F238E27FC236}">
                <a16:creationId xmlns:a16="http://schemas.microsoft.com/office/drawing/2014/main" id="{812D19A9-08FB-423A-BB01-A77306D5805B}"/>
              </a:ext>
            </a:extLst>
          </p:cNvPr>
          <p:cNvSpPr txBox="1"/>
          <p:nvPr/>
        </p:nvSpPr>
        <p:spPr>
          <a:xfrm>
            <a:off x="4571999" y="3542798"/>
            <a:ext cx="3540723" cy="16007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oboto Condensed Light"/>
                <a:ea typeface="Roboto Condensed Light"/>
                <a:cs typeface="Roboto Condensed Light"/>
                <a:sym typeface="Roboto Condensed Light"/>
              </a:rPr>
              <a:t>Voyons comment changer ceci :</a:t>
            </a: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Après l’ajout de nos paramètres, il nous suffit d’ajouter ceci après une virgule : </a:t>
            </a:r>
            <a:br>
              <a:rPr lang="en" dirty="0">
                <a:latin typeface="Roboto Condensed Light"/>
                <a:ea typeface="Roboto Condensed Light"/>
                <a:cs typeface="Roboto Condensed Light"/>
                <a:sym typeface="Roboto Condensed Light"/>
              </a:rPr>
            </a:br>
            <a:r>
              <a:rPr lang="en" dirty="0">
                <a:latin typeface="Roboto Condensed Light"/>
                <a:ea typeface="Roboto Condensed Light"/>
                <a:cs typeface="Roboto Condensed Light"/>
                <a:sym typeface="Roboto Condensed Light"/>
              </a:rPr>
              <a:t>“+=1” pour générer un déccale supérieur de 1 seconde et “-=1” pour un décalage de cette fois-ci négatif et 1 pour une durée absolue.</a:t>
            </a:r>
            <a:br>
              <a:rPr lang="en"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pic>
        <p:nvPicPr>
          <p:cNvPr id="4" name="Image 3">
            <a:extLst>
              <a:ext uri="{FF2B5EF4-FFF2-40B4-BE49-F238E27FC236}">
                <a16:creationId xmlns:a16="http://schemas.microsoft.com/office/drawing/2014/main" id="{4881723E-0FF5-4EFF-8E77-4B68B1EA7B21}"/>
              </a:ext>
            </a:extLst>
          </p:cNvPr>
          <p:cNvPicPr>
            <a:picLocks noChangeAspect="1"/>
          </p:cNvPicPr>
          <p:nvPr/>
        </p:nvPicPr>
        <p:blipFill>
          <a:blip r:embed="rId3"/>
          <a:stretch>
            <a:fillRect/>
          </a:stretch>
        </p:blipFill>
        <p:spPr>
          <a:xfrm>
            <a:off x="276712" y="1644196"/>
            <a:ext cx="3697147" cy="3048063"/>
          </a:xfrm>
          <a:prstGeom prst="rect">
            <a:avLst/>
          </a:prstGeom>
        </p:spPr>
      </p:pic>
    </p:spTree>
    <p:extLst>
      <p:ext uri="{BB962C8B-B14F-4D97-AF65-F5344CB8AC3E}">
        <p14:creationId xmlns:p14="http://schemas.microsoft.com/office/powerpoint/2010/main" val="2002630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394508"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Gestion de ligne de temps des animations (partie 3).</a:t>
            </a:r>
            <a:endParaRPr dirty="0"/>
          </a:p>
        </p:txBody>
      </p:sp>
      <p:sp>
        <p:nvSpPr>
          <p:cNvPr id="258" name="Google Shape;258;p41"/>
          <p:cNvSpPr txBox="1"/>
          <p:nvPr/>
        </p:nvSpPr>
        <p:spPr>
          <a:xfrm>
            <a:off x="4571998" y="2083853"/>
            <a:ext cx="3281141" cy="22887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Il est tout à fait possible de générer un label de “démarage” qui vous permettra de déclancher vos animations.</a:t>
            </a:r>
          </a:p>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L’ajout d’un label, s’efféctue via la méthode “add” : .add(‘monLabel”,”+=1”)</a:t>
            </a:r>
          </a:p>
          <a:p>
            <a:pPr marL="0" lvl="0" indent="0" algn="l" rtl="0">
              <a:spcBef>
                <a:spcPts val="0"/>
              </a:spcBef>
              <a:spcAft>
                <a:spcPts val="0"/>
              </a:spcAft>
              <a:buNone/>
            </a:pPr>
            <a:r>
              <a:rPr lang="fr-FR" dirty="0">
                <a:latin typeface="Roboto Condensed Light"/>
                <a:ea typeface="Roboto Condensed Light"/>
                <a:cs typeface="Roboto Condensed Light"/>
                <a:sym typeface="Roboto Condensed Light"/>
              </a:rPr>
              <a:t>E</a:t>
            </a:r>
            <a:r>
              <a:rPr lang="en" dirty="0">
                <a:latin typeface="Roboto Condensed Light"/>
                <a:ea typeface="Roboto Condensed Light"/>
                <a:cs typeface="Roboto Condensed Light"/>
                <a:sym typeface="Roboto Condensed Light"/>
              </a:rPr>
              <a:t>t son utilisation reste similaire à la méthode précédente, au lieu d’une valeur numérique, on ajoutera le nom du label et au besoin, il est même possible d’additionner ces deux type de paramètres.</a:t>
            </a:r>
          </a:p>
          <a:p>
            <a:pPr marL="0" lvl="0" indent="0" algn="l" rtl="0">
              <a:spcBef>
                <a:spcPts val="0"/>
              </a:spcBef>
              <a:spcAft>
                <a:spcPts val="0"/>
              </a:spcAft>
              <a:buNone/>
            </a:pPr>
            <a:br>
              <a:rPr lang="en" dirty="0">
                <a:latin typeface="Roboto Condensed Light"/>
                <a:ea typeface="Roboto Condensed Light"/>
                <a:cs typeface="Roboto Condensed Light"/>
                <a:sym typeface="Roboto Condensed Light"/>
              </a:rPr>
            </a:br>
            <a:endParaRPr dirty="0">
              <a:latin typeface="Roboto Condensed Light"/>
              <a:ea typeface="Roboto Condensed Light"/>
              <a:cs typeface="Roboto Condensed Light"/>
              <a:sym typeface="Roboto Condensed Light"/>
            </a:endParaRPr>
          </a:p>
        </p:txBody>
      </p:sp>
      <p:sp>
        <p:nvSpPr>
          <p:cNvPr id="259" name="Google Shape;259;p41"/>
          <p:cNvSpPr txBox="1"/>
          <p:nvPr/>
        </p:nvSpPr>
        <p:spPr>
          <a:xfrm>
            <a:off x="4922432" y="1299050"/>
            <a:ext cx="3381507"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rgbClr val="434343"/>
                </a:solidFill>
                <a:latin typeface="Exo 2"/>
                <a:ea typeface="Exo 2"/>
                <a:cs typeface="Exo 2"/>
                <a:sym typeface="Exo 2"/>
              </a:rPr>
              <a:t>Gestion du Gaps / Delays :</a:t>
            </a:r>
            <a:endParaRPr sz="2000" b="1" dirty="0">
              <a:solidFill>
                <a:srgbClr val="434343"/>
              </a:solidFill>
              <a:latin typeface="Exo 2"/>
              <a:ea typeface="Exo 2"/>
              <a:cs typeface="Exo 2"/>
              <a:sym typeface="Exo 2"/>
            </a:endParaRPr>
          </a:p>
        </p:txBody>
      </p:sp>
      <p:cxnSp>
        <p:nvCxnSpPr>
          <p:cNvPr id="261" name="Google Shape;261;p41"/>
          <p:cNvCxnSpPr/>
          <p:nvPr/>
        </p:nvCxnSpPr>
        <p:spPr>
          <a:xfrm>
            <a:off x="4662105" y="1969323"/>
            <a:ext cx="2093100" cy="0"/>
          </a:xfrm>
          <a:prstGeom prst="straightConnector1">
            <a:avLst/>
          </a:prstGeom>
          <a:noFill/>
          <a:ln w="9525" cap="flat" cmpd="sng">
            <a:solidFill>
              <a:srgbClr val="434343"/>
            </a:solidFill>
            <a:prstDash val="solid"/>
            <a:round/>
            <a:headEnd type="none" w="med" len="med"/>
            <a:tailEnd type="none" w="med" len="med"/>
          </a:ln>
        </p:spPr>
      </p:cxnSp>
      <p:sp>
        <p:nvSpPr>
          <p:cNvPr id="263" name="Google Shape;263;p41"/>
          <p:cNvSpPr txBox="1"/>
          <p:nvPr/>
        </p:nvSpPr>
        <p:spPr>
          <a:xfrm>
            <a:off x="276712" y="4658816"/>
            <a:ext cx="4295288"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rgbClr val="434343"/>
                </a:solidFill>
                <a:latin typeface="Roboto Condensed Light"/>
                <a:ea typeface="Roboto Condensed Light"/>
                <a:cs typeface="Roboto Condensed Light"/>
                <a:sym typeface="Roboto Condensed Light"/>
              </a:rPr>
              <a:t>* Exemple via : </a:t>
            </a:r>
            <a:r>
              <a:rPr lang="fr-FR" sz="1100" dirty="0"/>
              <a:t>https://greensock.com/position-parameter/#sequence</a:t>
            </a:r>
            <a:endParaRPr sz="1000" dirty="0">
              <a:solidFill>
                <a:srgbClr val="434343"/>
              </a:solidFill>
              <a:latin typeface="Roboto Condensed Light"/>
              <a:ea typeface="Roboto Condensed Light"/>
              <a:cs typeface="Roboto Condensed Light"/>
              <a:sym typeface="Roboto Condensed Light"/>
            </a:endParaRPr>
          </a:p>
        </p:txBody>
      </p:sp>
      <p:pic>
        <p:nvPicPr>
          <p:cNvPr id="3" name="Image 2">
            <a:extLst>
              <a:ext uri="{FF2B5EF4-FFF2-40B4-BE49-F238E27FC236}">
                <a16:creationId xmlns:a16="http://schemas.microsoft.com/office/drawing/2014/main" id="{BA4C5A3C-E75A-47B0-AE57-BDA00D7575D7}"/>
              </a:ext>
            </a:extLst>
          </p:cNvPr>
          <p:cNvPicPr>
            <a:picLocks noChangeAspect="1"/>
          </p:cNvPicPr>
          <p:nvPr/>
        </p:nvPicPr>
        <p:blipFill>
          <a:blip r:embed="rId3"/>
          <a:stretch>
            <a:fillRect/>
          </a:stretch>
        </p:blipFill>
        <p:spPr>
          <a:xfrm>
            <a:off x="276711" y="1705047"/>
            <a:ext cx="3281141" cy="2899798"/>
          </a:xfrm>
          <a:prstGeom prst="rect">
            <a:avLst/>
          </a:prstGeom>
        </p:spPr>
      </p:pic>
    </p:spTree>
    <p:extLst>
      <p:ext uri="{BB962C8B-B14F-4D97-AF65-F5344CB8AC3E}">
        <p14:creationId xmlns:p14="http://schemas.microsoft.com/office/powerpoint/2010/main" val="1037192695"/>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102124</TotalTime>
  <Words>3158</Words>
  <Application>Microsoft Office PowerPoint</Application>
  <PresentationFormat>Affichage à l'écran (16:9)</PresentationFormat>
  <Paragraphs>344</Paragraphs>
  <Slides>59</Slides>
  <Notes>59</Notes>
  <HiddenSlides>0</HiddenSlides>
  <MMClips>0</MMClips>
  <ScaleCrop>false</ScaleCrop>
  <HeadingPairs>
    <vt:vector size="6" baseType="variant">
      <vt:variant>
        <vt:lpstr>Polices utilisées</vt:lpstr>
      </vt:variant>
      <vt:variant>
        <vt:i4>15</vt:i4>
      </vt:variant>
      <vt:variant>
        <vt:lpstr>Thème</vt:lpstr>
      </vt:variant>
      <vt:variant>
        <vt:i4>3</vt:i4>
      </vt:variant>
      <vt:variant>
        <vt:lpstr>Titres des diapositives</vt:lpstr>
      </vt:variant>
      <vt:variant>
        <vt:i4>59</vt:i4>
      </vt:variant>
    </vt:vector>
  </HeadingPairs>
  <TitlesOfParts>
    <vt:vector size="77" baseType="lpstr">
      <vt:lpstr>Roboto Condensed</vt:lpstr>
      <vt:lpstr>Exo 2</vt:lpstr>
      <vt:lpstr>Calibri</vt:lpstr>
      <vt:lpstr>Nunito Light</vt:lpstr>
      <vt:lpstr>Roboto Medium</vt:lpstr>
      <vt:lpstr>Proxima Nova</vt:lpstr>
      <vt:lpstr>Amatic SC</vt:lpstr>
      <vt:lpstr>arial</vt:lpstr>
      <vt:lpstr>Proxima Nova Semibold</vt:lpstr>
      <vt:lpstr>Roboto Condensed Light</vt:lpstr>
      <vt:lpstr>Consolas</vt:lpstr>
      <vt:lpstr>Wingdings</vt:lpstr>
      <vt:lpstr>Fira Sans Extra Condensed Medium</vt:lpstr>
      <vt:lpstr>Ubuntu</vt:lpstr>
      <vt:lpstr>arial</vt:lpstr>
      <vt:lpstr>Tech Newsletter XL by Slidesgo</vt:lpstr>
      <vt:lpstr>SlidesGo Final Pages</vt:lpstr>
      <vt:lpstr>Slidesgo Final Pages</vt:lpstr>
      <vt:lpstr>Librairie Gsap de GreenSock</vt:lpstr>
      <vt:lpstr>Qu’est-ce que Gsap</vt:lpstr>
      <vt:lpstr>Déployer Gsap dans vos projets</vt:lpstr>
      <vt:lpstr>Gspa via CDN</vt:lpstr>
      <vt:lpstr>Notre permière animation en utilsant Codepen</vt:lpstr>
      <vt:lpstr>Gsap : Les basiques</vt:lpstr>
      <vt:lpstr>Gestion de ligne de temps des animations (partie 1).</vt:lpstr>
      <vt:lpstr>Gestion de ligne de temps des animations (partie 2).</vt:lpstr>
      <vt:lpstr>Gestion de ligne de temps des animations (partie 3).</vt:lpstr>
      <vt:lpstr>Création d’une timeline avec Gsap</vt:lpstr>
      <vt:lpstr>Exemple de timeline Gsap</vt:lpstr>
      <vt:lpstr>Exemple complet de timeline Gsap</vt:lpstr>
      <vt:lpstr>Les librairies complémentaires Gsap</vt:lpstr>
      <vt:lpstr>ScrollTrigger, </vt:lpstr>
      <vt:lpstr>2nd Les mains dans le moteur JS</vt:lpstr>
      <vt:lpstr>Déclaration de fonction</vt:lpstr>
      <vt:lpstr>Déclaration de fonction</vt:lpstr>
      <vt:lpstr>Déclaration de fonction</vt:lpstr>
      <vt:lpstr>Déclaration de fonction</vt:lpstr>
      <vt:lpstr>Déclaration de fonction</vt:lpstr>
      <vt:lpstr>Les boucles</vt:lpstr>
      <vt:lpstr>Déclaration d’une boucle</vt:lpstr>
      <vt:lpstr>Déclaration d’une boucle</vt:lpstr>
      <vt:lpstr>IN DEPTH</vt:lpstr>
      <vt:lpstr>IN DEPTH</vt:lpstr>
      <vt:lpstr>OUR NUMBERS</vt:lpstr>
      <vt:lpstr>SECTOR NEWS</vt:lpstr>
      <vt:lpstr>IN BRIEF</vt:lpstr>
      <vt:lpstr>NEWS</vt:lpstr>
      <vt:lpstr>CUSTOMER REVIEWS</vt:lpstr>
      <vt:lpstr>THIS IS A TABLE</vt:lpstr>
      <vt:lpstr>WELCOME!</vt:lpstr>
      <vt:lpstr>WELCOME!</vt:lpstr>
      <vt:lpstr>AWESOME WORDS</vt:lpstr>
      <vt:lpstr>EVENTS</vt:lpstr>
      <vt:lpstr>REVIEW OF PAST EVENTS</vt:lpstr>
      <vt:lpstr>UPCOMING EVENTS</vt:lpstr>
      <vt:lpstr>SNEAK PEEK</vt:lpstr>
      <vt:lpstr>SNEAK PEEK</vt:lpstr>
      <vt:lpstr>THANKS</vt:lpstr>
      <vt:lpstr>RESOURCES</vt:lpstr>
      <vt:lpstr>Instructions for use (free users)</vt:lpstr>
      <vt:lpstr>Instructions for use (premium users)</vt:lpstr>
      <vt:lpstr>Fonts &amp; colors used</vt:lpstr>
      <vt:lpstr>Stories by Freepik</vt:lpstr>
      <vt:lpstr>Use our editable graphic resources... </vt:lpstr>
      <vt:lpstr>Présentation PowerPoint</vt:lpstr>
      <vt:lpstr>Présentation PowerPoint</vt:lpstr>
      <vt:lpstr>Présentation PowerPoint</vt:lpstr>
      <vt:lpstr>Présentation PowerPoint</vt:lpstr>
      <vt:lpstr>Présentation PowerPoint</vt:lpstr>
      <vt:lpstr>...and our sets of editable icons</vt:lpstr>
      <vt:lpstr>Educational Icons</vt:lpstr>
      <vt:lpstr>Business Icons</vt:lpstr>
      <vt:lpstr>Help &amp; Support Icons</vt:lpstr>
      <vt:lpstr>Creative process Icons</vt:lpstr>
      <vt:lpstr>Nature Icons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VOS DEMANDES</dc:title>
  <dc:creator>Gregory NICOLLE</dc:creator>
  <cp:lastModifiedBy>Gregory NICOLLE</cp:lastModifiedBy>
  <cp:revision>46</cp:revision>
  <dcterms:modified xsi:type="dcterms:W3CDTF">2021-10-26T14:57:20Z</dcterms:modified>
</cp:coreProperties>
</file>